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8" r:id="rId6"/>
    <p:sldId id="282" r:id="rId7"/>
    <p:sldId id="283" r:id="rId8"/>
    <p:sldId id="358" r:id="rId9"/>
    <p:sldId id="357" r:id="rId10"/>
    <p:sldId id="285" r:id="rId11"/>
    <p:sldId id="288" r:id="rId12"/>
    <p:sldId id="289" r:id="rId13"/>
    <p:sldId id="359" r:id="rId14"/>
    <p:sldId id="284" r:id="rId15"/>
    <p:sldId id="291" r:id="rId16"/>
    <p:sldId id="290" r:id="rId17"/>
    <p:sldId id="292" r:id="rId18"/>
    <p:sldId id="338" r:id="rId19"/>
    <p:sldId id="339" r:id="rId20"/>
    <p:sldId id="295" r:id="rId21"/>
    <p:sldId id="296" r:id="rId22"/>
    <p:sldId id="297" r:id="rId23"/>
    <p:sldId id="298" r:id="rId24"/>
    <p:sldId id="299" r:id="rId25"/>
    <p:sldId id="302" r:id="rId26"/>
    <p:sldId id="328" r:id="rId27"/>
    <p:sldId id="329" r:id="rId28"/>
    <p:sldId id="330" r:id="rId29"/>
    <p:sldId id="331" r:id="rId30"/>
    <p:sldId id="332" r:id="rId31"/>
    <p:sldId id="303" r:id="rId32"/>
    <p:sldId id="265" r:id="rId33"/>
    <p:sldId id="279" r:id="rId34"/>
    <p:sldId id="280" r:id="rId35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B19F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tags" Target="tags/tag95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3.png"/><Relationship Id="rId7" Type="http://schemas.openxmlformats.org/officeDocument/2006/relationships/tags" Target="../tags/tag42.xml"/><Relationship Id="rId6" Type="http://schemas.openxmlformats.org/officeDocument/2006/relationships/image" Target="../media/image32.png"/><Relationship Id="rId5" Type="http://schemas.openxmlformats.org/officeDocument/2006/relationships/tags" Target="../tags/tag41.xml"/><Relationship Id="rId4" Type="http://schemas.openxmlformats.org/officeDocument/2006/relationships/image" Target="../media/image31.png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tags" Target="../tags/tag45.xml"/><Relationship Id="rId4" Type="http://schemas.openxmlformats.org/officeDocument/2006/relationships/image" Target="../media/image34.png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image" Target="../media/image38.png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image" Target="../media/image37.jpeg"/><Relationship Id="rId4" Type="http://schemas.openxmlformats.org/officeDocument/2006/relationships/tags" Target="../tags/tag47.xml"/><Relationship Id="rId3" Type="http://schemas.openxmlformats.org/officeDocument/2006/relationships/image" Target="../media/image36.png"/><Relationship Id="rId2" Type="http://schemas.openxmlformats.org/officeDocument/2006/relationships/tags" Target="../tags/tag4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image" Target="../media/image41.png"/><Relationship Id="rId7" Type="http://schemas.openxmlformats.org/officeDocument/2006/relationships/tags" Target="../tags/tag54.xml"/><Relationship Id="rId6" Type="http://schemas.openxmlformats.org/officeDocument/2006/relationships/image" Target="../media/image40.png"/><Relationship Id="rId5" Type="http://schemas.openxmlformats.org/officeDocument/2006/relationships/tags" Target="../tags/tag53.xml"/><Relationship Id="rId4" Type="http://schemas.openxmlformats.org/officeDocument/2006/relationships/image" Target="../media/image39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43.png"/><Relationship Id="rId11" Type="http://schemas.openxmlformats.org/officeDocument/2006/relationships/tags" Target="../tags/tag56.xml"/><Relationship Id="rId10" Type="http://schemas.openxmlformats.org/officeDocument/2006/relationships/image" Target="../media/image42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tags" Target="../tags/tag59.xml"/><Relationship Id="rId4" Type="http://schemas.openxmlformats.org/officeDocument/2006/relationships/image" Target="../media/image43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image" Target="../media/image47.png"/><Relationship Id="rId7" Type="http://schemas.openxmlformats.org/officeDocument/2006/relationships/tags" Target="../tags/tag63.xml"/><Relationship Id="rId6" Type="http://schemas.openxmlformats.org/officeDocument/2006/relationships/image" Target="../media/image46.png"/><Relationship Id="rId5" Type="http://schemas.openxmlformats.org/officeDocument/2006/relationships/tags" Target="../tags/tag62.xml"/><Relationship Id="rId4" Type="http://schemas.openxmlformats.org/officeDocument/2006/relationships/image" Target="../media/image45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8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tags" Target="../tags/tag67.xml"/><Relationship Id="rId4" Type="http://schemas.openxmlformats.org/officeDocument/2006/relationships/image" Target="../media/image49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tags" Target="../tags/tag70.xml"/><Relationship Id="rId4" Type="http://schemas.openxmlformats.org/officeDocument/2006/relationships/image" Target="../media/image31.pn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3.png"/><Relationship Id="rId7" Type="http://schemas.openxmlformats.org/officeDocument/2006/relationships/tags" Target="../tags/tag74.xml"/><Relationship Id="rId6" Type="http://schemas.openxmlformats.org/officeDocument/2006/relationships/image" Target="../media/image31.png"/><Relationship Id="rId5" Type="http://schemas.openxmlformats.org/officeDocument/2006/relationships/tags" Target="../tags/tag73.xml"/><Relationship Id="rId4" Type="http://schemas.openxmlformats.org/officeDocument/2006/relationships/image" Target="../media/image52.png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tags" Target="../tags/tag77.xml"/><Relationship Id="rId4" Type="http://schemas.openxmlformats.org/officeDocument/2006/relationships/image" Target="../media/image54.png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8.xml"/><Relationship Id="rId2" Type="http://schemas.openxmlformats.org/officeDocument/2006/relationships/image" Target="../media/image56.jpe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8.png"/><Relationship Id="rId3" Type="http://schemas.openxmlformats.org/officeDocument/2006/relationships/tags" Target="../tags/tag79.xml"/><Relationship Id="rId2" Type="http://schemas.openxmlformats.org/officeDocument/2006/relationships/image" Target="../media/image57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tags" Target="../tags/tag80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63.png"/><Relationship Id="rId3" Type="http://schemas.openxmlformats.org/officeDocument/2006/relationships/tags" Target="../tags/tag81.xml"/><Relationship Id="rId2" Type="http://schemas.openxmlformats.org/officeDocument/2006/relationships/image" Target="../media/image62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65.png"/><Relationship Id="rId3" Type="http://schemas.openxmlformats.org/officeDocument/2006/relationships/tags" Target="../tags/tag82.xml"/><Relationship Id="rId2" Type="http://schemas.openxmlformats.org/officeDocument/2006/relationships/image" Target="../media/image64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68.png"/><Relationship Id="rId3" Type="http://schemas.openxmlformats.org/officeDocument/2006/relationships/tags" Target="../tags/tag83.xml"/><Relationship Id="rId2" Type="http://schemas.openxmlformats.org/officeDocument/2006/relationships/hyperlink" Target="http://www.zhihuishu.com/" TargetMode="External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69.png"/><Relationship Id="rId3" Type="http://schemas.openxmlformats.org/officeDocument/2006/relationships/tags" Target="../tags/tag84.xml"/><Relationship Id="rId2" Type="http://schemas.openxmlformats.org/officeDocument/2006/relationships/hyperlink" Target="http://www.zhihuishu.com/" TargetMode="External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0.png"/><Relationship Id="rId2" Type="http://schemas.openxmlformats.org/officeDocument/2006/relationships/tags" Target="../tags/tag85.xml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image" Target="../media/image7.png"/><Relationship Id="rId6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tags" Target="../tags/tag3.xml"/><Relationship Id="rId3" Type="http://schemas.openxmlformats.org/officeDocument/2006/relationships/image" Target="../media/image5.png"/><Relationship Id="rId2" Type="http://schemas.openxmlformats.org/officeDocument/2006/relationships/tags" Target="../tags/tag2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10" Type="http://schemas.openxmlformats.org/officeDocument/2006/relationships/tags" Target="../tags/tag7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image" Target="../media/image73.png"/><Relationship Id="rId7" Type="http://schemas.openxmlformats.org/officeDocument/2006/relationships/tags" Target="../tags/tag91.xml"/><Relationship Id="rId6" Type="http://schemas.openxmlformats.org/officeDocument/2006/relationships/image" Target="../media/image72.png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image" Target="../media/image71.jpeg"/><Relationship Id="rId2" Type="http://schemas.openxmlformats.org/officeDocument/2006/relationships/tags" Target="../tags/tag88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75.png"/><Relationship Id="rId12" Type="http://schemas.openxmlformats.org/officeDocument/2006/relationships/tags" Target="../tags/tag94.xml"/><Relationship Id="rId11" Type="http://schemas.openxmlformats.org/officeDocument/2006/relationships/image" Target="../media/image74.png"/><Relationship Id="rId10" Type="http://schemas.openxmlformats.org/officeDocument/2006/relationships/tags" Target="../tags/tag93.xml"/><Relationship Id="rId1" Type="http://schemas.openxmlformats.org/officeDocument/2006/relationships/tags" Target="../tags/tag8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openxmlformats.org/officeDocument/2006/relationships/tags" Target="../tags/tag10.xml"/><Relationship Id="rId5" Type="http://schemas.openxmlformats.org/officeDocument/2006/relationships/image" Target="../media/image10.png"/><Relationship Id="rId4" Type="http://schemas.openxmlformats.org/officeDocument/2006/relationships/tags" Target="../tags/tag9.xml"/><Relationship Id="rId3" Type="http://schemas.openxmlformats.org/officeDocument/2006/relationships/image" Target="../media/image9.png"/><Relationship Id="rId2" Type="http://schemas.openxmlformats.org/officeDocument/2006/relationships/tags" Target="../tags/tag8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15.png"/><Relationship Id="rId7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openxmlformats.org/officeDocument/2006/relationships/tags" Target="../tags/tag12.xml"/><Relationship Id="rId4" Type="http://schemas.openxmlformats.org/officeDocument/2006/relationships/image" Target="../media/image13.png"/><Relationship Id="rId3" Type="http://schemas.openxmlformats.org/officeDocument/2006/relationships/tags" Target="../tags/tag11.xml"/><Relationship Id="rId2" Type="http://schemas.openxmlformats.org/officeDocument/2006/relationships/image" Target="../media/image12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11" Type="http://schemas.openxmlformats.org/officeDocument/2006/relationships/tags" Target="../tags/tag15.xml"/><Relationship Id="rId10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image" Target="../media/image20.png"/><Relationship Id="rId7" Type="http://schemas.openxmlformats.org/officeDocument/2006/relationships/tags" Target="../tags/tag19.xml"/><Relationship Id="rId6" Type="http://schemas.openxmlformats.org/officeDocument/2006/relationships/image" Target="../media/image19.png"/><Relationship Id="rId5" Type="http://schemas.openxmlformats.org/officeDocument/2006/relationships/tags" Target="../tags/tag18.xml"/><Relationship Id="rId4" Type="http://schemas.openxmlformats.org/officeDocument/2006/relationships/image" Target="../media/image18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11" Type="http://schemas.openxmlformats.org/officeDocument/2006/relationships/tags" Target="../tags/tag21.xml"/><Relationship Id="rId10" Type="http://schemas.openxmlformats.org/officeDocument/2006/relationships/image" Target="../media/image21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14.png"/><Relationship Id="rId7" Type="http://schemas.openxmlformats.org/officeDocument/2006/relationships/tags" Target="../tags/tag24.xml"/><Relationship Id="rId6" Type="http://schemas.openxmlformats.org/officeDocument/2006/relationships/image" Target="../media/image13.png"/><Relationship Id="rId5" Type="http://schemas.openxmlformats.org/officeDocument/2006/relationships/tags" Target="../tags/tag23.xml"/><Relationship Id="rId4" Type="http://schemas.openxmlformats.org/officeDocument/2006/relationships/image" Target="../media/image23.png"/><Relationship Id="rId3" Type="http://schemas.openxmlformats.org/officeDocument/2006/relationships/tags" Target="../tags/tag22.xml"/><Relationship Id="rId2" Type="http://schemas.openxmlformats.org/officeDocument/2006/relationships/image" Target="../media/image12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11" Type="http://schemas.openxmlformats.org/officeDocument/2006/relationships/tags" Target="../tags/tag26.xml"/><Relationship Id="rId10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image" Target="../media/image26.png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25.png"/><Relationship Id="rId4" Type="http://schemas.openxmlformats.org/officeDocument/2006/relationships/tags" Target="../tags/tag28.xml"/><Relationship Id="rId3" Type="http://schemas.openxmlformats.org/officeDocument/2006/relationships/image" Target="../media/image24.jpeg"/><Relationship Id="rId2" Type="http://schemas.openxmlformats.org/officeDocument/2006/relationships/tags" Target="../tags/tag27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33.xml"/><Relationship Id="rId12" Type="http://schemas.openxmlformats.org/officeDocument/2006/relationships/image" Target="../media/image20.png"/><Relationship Id="rId11" Type="http://schemas.openxmlformats.org/officeDocument/2006/relationships/tags" Target="../tags/tag32.xml"/><Relationship Id="rId10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image" Target="../media/image29.png"/><Relationship Id="rId7" Type="http://schemas.openxmlformats.org/officeDocument/2006/relationships/tags" Target="../tags/tag37.xml"/><Relationship Id="rId6" Type="http://schemas.openxmlformats.org/officeDocument/2006/relationships/image" Target="../media/image28.png"/><Relationship Id="rId5" Type="http://schemas.openxmlformats.org/officeDocument/2006/relationships/tags" Target="../tags/tag36.xml"/><Relationship Id="rId4" Type="http://schemas.openxmlformats.org/officeDocument/2006/relationships/image" Target="../media/image27.png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1567542"/>
            <a:ext cx="12186839" cy="299834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635" y="171805"/>
            <a:ext cx="2873569" cy="171287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99310" y="2487795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智慧树平台共享课导学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45240" y="3257236"/>
            <a:ext cx="468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  <a:endParaRPr lang="zh-CN" altLang="en-US" sz="28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10346" y="5438408"/>
            <a:ext cx="2563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课程服务中心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84" y="4848721"/>
            <a:ext cx="2171440" cy="1737152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9365624" y="5412266"/>
            <a:ext cx="0" cy="61006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8" b="8515"/>
          <a:stretch>
            <a:fillRect/>
          </a:stretch>
        </p:blipFill>
        <p:spPr>
          <a:xfrm>
            <a:off x="497224" y="2077340"/>
            <a:ext cx="4350791" cy="2598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4" grpId="0" animBg="1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提醒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150860" y="2564765"/>
            <a:ext cx="279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中会有课程重要信息的推送，请各位同学通过公众号绑定账号后认真留意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信息。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、点击课程卡片进入课程主界面，在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栏目按提示关注公众号、绑定好智慧树账号后会收到相应课程提醒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9930" y="159067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49270" y="1590675"/>
            <a:ext cx="2316480" cy="43821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338445" y="1595120"/>
            <a:ext cx="2320925" cy="43973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976312" y="2934696"/>
            <a:ext cx="5335571" cy="1938020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、注意：学习时，请关注角标为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共享课！共享课！共享课！</a:t>
            </a: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93775" y="1407795"/>
            <a:ext cx="2457450" cy="46672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823085" y="3139440"/>
            <a:ext cx="3763645" cy="15297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pic>
        <p:nvPicPr>
          <p:cNvPr id="3" name="图片 2" descr="C:\Users\13642\Desktop\微信图片_20210309090300.png微信图片_2021030909030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590585" y="1898962"/>
            <a:ext cx="2043430" cy="3632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4633948" y="1882451"/>
            <a:ext cx="2043430" cy="3632201"/>
            <a:chOff x="1090" y="2178"/>
            <a:chExt cx="3218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 descr="微信图片_2021030522031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14" name="矩形 13"/>
            <p:cNvSpPr/>
            <p:nvPr>
              <p:custDataLst>
                <p:tags r:id="rId6"/>
              </p:custDataLst>
            </p:nvPr>
          </p:nvSpPr>
          <p:spPr>
            <a:xfrm>
              <a:off x="3508" y="2483"/>
              <a:ext cx="667" cy="323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2615" y="1898650"/>
            <a:ext cx="1988185" cy="36398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6851015" y="1882140"/>
            <a:ext cx="4630420" cy="372300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ctr" fontAlgn="auto">
              <a:lnSpc>
                <a:spcPct val="100000"/>
              </a:lnSpc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、请大家开始学习前一定要查看成绩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组成以及平时分攻略！！！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入口，可查看该门课的当前成绩、学习时间、考试时间和成绩规则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课程总成绩由平时成绩+平时测试成绩+见面课成绩+期末考试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成绩四部分组成，各部分成绩比例组成以学校规定为准。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698500" y="1186180"/>
            <a:ext cx="10699750" cy="145542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ctr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【平时分】</a:t>
            </a:r>
            <a:r>
              <a:rPr lang="en-US" altLang="zh-CN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攻略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查看我的平时分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三部分组成，点击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平时分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攻略】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或【计分规则】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13205" y="2722245"/>
            <a:ext cx="1849120" cy="35299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62325" y="2722245"/>
            <a:ext cx="17589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21275" y="2722245"/>
            <a:ext cx="1714500" cy="35312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35775" y="2747645"/>
            <a:ext cx="1727200" cy="3505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562975" y="2722245"/>
            <a:ext cx="17081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386580" y="1806575"/>
            <a:ext cx="7244715" cy="3495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学习时间截止前，完成所有教程视频以及章测试可获得全部的学习进度分，即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学习进度分=看视频+做章节测试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，所以一定不要忽略完成章测试。</a:t>
            </a:r>
            <a:endParaRPr lang="en-US" altLang="zh-CN" sz="1600" b="1" dirty="0">
              <a:solidFill>
                <a:srgbClr val="27A9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</a:pP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zh-CN" altLang="en-US" sz="1600" b="1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）学习前的第一件事，请查看电脑端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模块中的成绩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组成及规则，查看课程应需规律学习的天数。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应需规律学习的天数按照课程在线视频总时长进行计算；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</a:t>
            </a:r>
            <a:r>
              <a:rPr 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单日视频教程学习时长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达到25分钟后即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可获得当日学习习惯分数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（建议学习时长25-30分钟为宜）；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仅为观看教程视频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产生的时长，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不包括观看见面课及完成章测试的时长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）学习时长及规律天数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次日上午更新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1180" y="1634490"/>
            <a:ext cx="1919605" cy="38392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70150" y="3209290"/>
            <a:ext cx="1811655" cy="2265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808220" y="1454785"/>
            <a:ext cx="6771005" cy="39331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问答互动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（1）问答分由有效问题数、有效回答数、获得有效回答数三部分构成。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）互动分在整个学期内都会有所浮动，如被系统审核为“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”的问答，在审核人员复核为“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”之后，相应的问答数量也会发生变化，则分数也会随之产生变化。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）互动分在学习时间截止后固化，最终互动得分将于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非人为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”刷帖行为的处罚，一经发现将做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本学期禁言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处理（自动解禁时间为2024年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日23:59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:59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）。温馨提示：如果本学期您有多门课程学习，其中有一门（或多门）课程存在非法刷帖，被禁言后则本学期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所有课程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都无法参与互动问答。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2140" y="1454785"/>
            <a:ext cx="1739900" cy="21259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2140" y="3580765"/>
            <a:ext cx="1739900" cy="22961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78075" y="1454785"/>
            <a:ext cx="2308860" cy="24511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352040" y="3905885"/>
            <a:ext cx="2348865" cy="19710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137150" y="1455420"/>
            <a:ext cx="6462395" cy="456057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indent="0" algn="l" fontAlgn="auto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6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无效互动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注意事项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无效互动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包含但不限于：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无意义帖、灌水帖、抄袭帖、重复帖、不当言论帖；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回答字数少于3（含）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学习时间结束后发布的提问和回答（学习时间的最后一天请在23:45分之前参与问答，最后15分钟为冷却期）；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回复历史学期的提问（20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年春夏学期的问答建议回复202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日之后的）；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被AI智能审核屏蔽的、审核专员删除的、老师删除的提问和回答。请同学们务必发布有效的、高质量的提问与回答，才能获得高分。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7525" y="1662430"/>
            <a:ext cx="2164080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81605" y="1662430"/>
            <a:ext cx="2385695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5552440" y="1393825"/>
            <a:ext cx="5796280" cy="4682490"/>
          </a:xfrm>
          <a:prstGeom prst="rect">
            <a:avLst/>
          </a:prstGeom>
        </p:spPr>
        <p:txBody>
          <a:bodyPr wrap="square">
            <a:noAutofit/>
          </a:bodyPr>
          <a:p>
            <a:pPr indent="457200">
              <a:lnSpc>
                <a:spcPct val="150000"/>
              </a:lnSpc>
            </a:pPr>
            <a:r>
              <a:rPr lang="zh-CN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视频【教程】</a:t>
            </a:r>
            <a:r>
              <a:rPr lang="zh-CN" altLang="en-US" sz="2000" b="1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endParaRPr lang="zh-CN" altLang="en-US" sz="2000" dirty="0" smtClean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【教程】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栏目下找到课程视频进行学习。</a:t>
            </a:r>
            <a:endParaRPr lang="zh-CN" altLang="en-US" sz="1600" b="1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视频学习完成的，后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（注意：离线学习记录需要在联网后才会提交）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2925" y="169481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67025" y="1694815"/>
            <a:ext cx="2214245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7769225" y="1861185"/>
            <a:ext cx="3677285" cy="356933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【见面课】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各见面课内容安排；及时参加直播或收看回放。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、具体参与方式请关注教务处或本校课程老师通知。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、见面课后会有课后测试题， 见面课测试题只有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机会，需要各位同学认真作答！！！见面课测试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、有安排见面课学习的同学请注意，每次见面课回放可能由一个或是多个视频组成，需要完成全部视频观看才能获得本次见面课的全部分数。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50210" y="1454785"/>
            <a:ext cx="2321560" cy="43808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6110" y="145478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45100" y="1457960"/>
            <a:ext cx="2428875" cy="43776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5273353" y="1305975"/>
            <a:ext cx="6096000" cy="4528820"/>
          </a:xfrm>
          <a:prstGeom prst="rect">
            <a:avLst/>
          </a:prstGeom>
        </p:spPr>
        <p:txBody>
          <a:bodyPr>
            <a:spAutoFit/>
          </a:bodyPr>
          <a:p>
            <a:pPr marL="228600" indent="266700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点击课程卡片的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列表；【未上交】列表中包含课程所有章测试和课程考试；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有相应的开放及截止时间，考试开放之时，也就是学习结束之时，即除了考试，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倒计时，一旦考试时限到了，试卷将会被系统自动提交。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94965" y="1600835"/>
            <a:ext cx="2378075" cy="43618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3080" y="1600200"/>
            <a:ext cx="2381250" cy="43624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GN1"/>
          <p:cNvSpPr txBox="1">
            <a:spLocks noChangeArrowheads="1"/>
          </p:cNvSpPr>
          <p:nvPr/>
        </p:nvSpPr>
        <p:spPr bwMode="auto">
          <a:xfrm>
            <a:off x="6178196" y="2954323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4856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3C4856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3C485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117" y="1889202"/>
            <a:ext cx="2924810" cy="34944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494780" y="3817620"/>
            <a:ext cx="284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仿宋" panose="02010609060101010101" charset="-122"/>
                <a:ea typeface="仿宋" panose="02010609060101010101" charset="-122"/>
              </a:rPr>
              <a:t>用手机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</a:rPr>
              <a:t>随时学习</a:t>
            </a:r>
            <a:endParaRPr lang="zh-CN" altLang="en-US" sz="280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2072005" y="168519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4642485" y="1817370"/>
            <a:ext cx="6364605" cy="3928110"/>
          </a:xfrm>
          <a:prstGeom prst="rect">
            <a:avLst/>
          </a:prstGeom>
        </p:spPr>
        <p:txBody>
          <a:bodyPr wrap="square">
            <a:spAutoFit/>
          </a:bodyPr>
          <a:p>
            <a:pPr marL="228600" indent="266700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列表，即可查看已提交的章测试或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考试相应分数。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章测试在学生完成后立即显示分数；（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除有主观题需批阅外）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在学习周期内，若对章测试分数不满意，可申请重做。每章的重做机会各有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，以最后一次做题的分数为准。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章测试允许查看自己答题对错情况。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、考试：原则上平台只有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考试机会，不予申请重做。请务必做好充分准备后再开始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63416" y="1925828"/>
            <a:ext cx="549384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，进行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选课。建议使用谷歌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239" y="2926656"/>
            <a:ext cx="6152335" cy="26980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86650" y="1475740"/>
            <a:ext cx="2566035" cy="4429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注册认证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44037" y="1297792"/>
            <a:ext cx="865314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登录智慧树网站，在首页右上角                 按提示要求进行注册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认证；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04" y="1297958"/>
            <a:ext cx="1272650" cy="7620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665" y="2089785"/>
            <a:ext cx="4623435" cy="3956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100" y="1789430"/>
            <a:ext cx="3855720" cy="42576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01040" y="1789430"/>
            <a:ext cx="2460625" cy="42468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795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43865" y="1297940"/>
            <a:ext cx="11196955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认证成功后，选择右上角的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我的学堂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，在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栏位选择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进入选课界面后选择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跨校共享课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60" y="4445635"/>
            <a:ext cx="6628130" cy="18281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25675" y="2115820"/>
            <a:ext cx="7740650" cy="23304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795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29285" y="1560830"/>
            <a:ext cx="1051814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在本校选课页面中可查看本校共引进多少门课程、选课及退课起止时间，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按需求选课即可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;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6123305" y="2291715"/>
            <a:ext cx="5170170" cy="3408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9285" y="2291715"/>
            <a:ext cx="5466080" cy="34086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795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32205" y="1454785"/>
            <a:ext cx="848233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选择好课程后，进行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提交】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，点击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【确认】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按钮完成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选课；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206500" y="2107565"/>
            <a:ext cx="4799330" cy="34658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6068695" y="2108200"/>
            <a:ext cx="5342255" cy="34651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退课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289925" y="2338705"/>
            <a:ext cx="3289300" cy="21805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请在学校规定的退课时间段内登录智慧树官网（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2"/>
              </a:rPr>
              <a:t>www.zhihuishu.com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），进入学生端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【我的学堂】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后，点击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【课程退课】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按钮进行操作退课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即可；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4725" y="5884545"/>
            <a:ext cx="39846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注意：知到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不支持退课操作</a:t>
            </a:r>
            <a:r>
              <a:rPr lang="zh-CN" altLang="en-US" b="1">
                <a:solidFill>
                  <a:srgbClr val="FF0000"/>
                </a:solidFill>
              </a:rPr>
              <a:t>。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670" y="1454785"/>
            <a:ext cx="7501255" cy="442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635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043" y="116360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620125" y="2293620"/>
            <a:ext cx="2952115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智慧树官网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2"/>
              </a:rPr>
              <a:t>www.zhihuishu.com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登录后，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【我的学堂】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【共享学分课】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中，在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【进行中】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即可看到已选好的课程，点击课程图片或课程名称开始学习。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4705" y="1454785"/>
            <a:ext cx="7702550" cy="470598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789763" y="2994458"/>
            <a:ext cx="282669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4525" y="1991995"/>
            <a:ext cx="8145145" cy="35794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3849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07736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24585" y="1619250"/>
            <a:ext cx="9942830" cy="4650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学习前的第一件事，请查看电脑端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模块中的内容及规则。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单日视频教程学习时长少于25分钟的不记规律学习天数（建议学习时长25-30分钟为宜）；学习时长仅为观看教程视频产生的时长，不包括观看见面课及完成章测试的时长；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学习时长及规律天数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如需详细了解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互动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的攻略建议，请前往知到APP或官网学习课程栏目中，点击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期末考试一旦开始，暨在线学习结束，观看视频、见面课回放、完成章测试作业、问答均不再计分；试卷一旦打开，就开始倒计时，时间一到系统会自动提交，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考试机会只有一次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，务必在做好充分准备后再进行考试，不要抱着试一下的心态去点开试卷，以免造成考试被动提交的情况。中途因故无法考试的，只要仍在考试时限内，可以再次进入考试作答。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5291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96365" y="1378585"/>
            <a:ext cx="951293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之前未登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【立即注册】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。输入手机号、验证码及学生自行设置的密码完成注册后，点击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【下一步】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立即进行信息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认证。</a:t>
            </a:r>
            <a:endParaRPr lang="zh-CN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22065" y="2521585"/>
            <a:ext cx="1946910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793740" y="2521585"/>
            <a:ext cx="1867535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100580" y="2521585"/>
            <a:ext cx="2015490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47820" y="2521585"/>
            <a:ext cx="1946910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19495" y="2521585"/>
            <a:ext cx="1867535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011795" y="2522220"/>
            <a:ext cx="1939290" cy="34347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11"/>
          <p:cNvSpPr txBox="1"/>
          <p:nvPr>
            <p:custDataLst>
              <p:tags r:id="rId1"/>
            </p:custDataLst>
          </p:nvPr>
        </p:nvSpPr>
        <p:spPr>
          <a:xfrm>
            <a:off x="580390" y="1671955"/>
            <a:ext cx="5798185" cy="1079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端均可）。平台使用操作说明请点击图中所示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帮助中心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查看学生/教师操作说明。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05" y="3954780"/>
            <a:ext cx="1780540" cy="178054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7380966" y="1603892"/>
            <a:ext cx="2629265" cy="22491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学习自助查询，常见问题自己即可快速解决；也可通过微信客服咨询。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25685" y="1818640"/>
            <a:ext cx="2218055" cy="40189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884805" y="2994660"/>
            <a:ext cx="4224655" cy="2772410"/>
          </a:xfrm>
          <a:prstGeom prst="rect">
            <a:avLst/>
          </a:prstGeom>
        </p:spPr>
      </p:pic>
      <p:cxnSp>
        <p:nvCxnSpPr>
          <p:cNvPr id="19" name="Straight Connector 54"/>
          <p:cNvCxnSpPr/>
          <p:nvPr>
            <p:custDataLst>
              <p:tags r:id="rId9"/>
            </p:custDataLst>
          </p:nvPr>
        </p:nvCxnSpPr>
        <p:spPr>
          <a:xfrm flipV="1">
            <a:off x="7304714" y="1745463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6525" y="2994660"/>
            <a:ext cx="2748280" cy="22504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6525" y="5246370"/>
            <a:ext cx="2748280" cy="514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4345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423670" y="1454785"/>
            <a:ext cx="933386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选择所属学校，填写院系、专业、学号、姓名及入学年份即可完成信息认证。温馨提示：请认真填写所有信息，如果信息不准确，将无法正常学习共享课。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65730" y="2662555"/>
            <a:ext cx="2346960" cy="35490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12690" y="2663190"/>
            <a:ext cx="2166620" cy="35490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179310" y="2663190"/>
            <a:ext cx="2347595" cy="35496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6250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生选课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012825" y="1370330"/>
            <a:ext cx="939736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认证完成后会立即跳转选课页面进行选课。在本校选课页面中可查看本校共引进多少门课程、选课及退课起止时间。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选择好课程后，选择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【提交课程】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，显示确认课程界面，确认后即完成选课，选课完成即可进入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【学习】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界面开始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1995" y="2479040"/>
            <a:ext cx="2004060" cy="37039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81300" y="2479040"/>
            <a:ext cx="1991360" cy="37033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04410" y="2479675"/>
            <a:ext cx="2042160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73875" y="2479675"/>
            <a:ext cx="2009775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924925" y="2478405"/>
            <a:ext cx="2218055" cy="37045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36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老生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598805" y="1272540"/>
            <a:ext cx="10972800" cy="156845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之前使用过智慧树的同学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。如果忘记了原来的密码，在未更换手机号的情况下，点击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绑定的手机号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重设密码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使用平台上原绑定的手机号码，已登录状态下头像进去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【个人资料】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【手机】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进行更换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手机号（前提是新手机号未曾注册过），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如不成功，可联系在线客服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转人工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处理。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6985" y="2834640"/>
            <a:ext cx="1969135" cy="34118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73980" y="2834640"/>
            <a:ext cx="1822450" cy="34118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46120" y="2840355"/>
            <a:ext cx="1880870" cy="34061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043420" y="2840990"/>
            <a:ext cx="186753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957945" y="2840990"/>
            <a:ext cx="180276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4987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生选课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821055" y="1454785"/>
            <a:ext cx="1007237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【个人资料】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学校选课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入口，进入选课页面。在本校选课页面中可查看本校共引进多少门课程、选课及退课起止时间。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选择好课程后，选择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【提交课程】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，显示确认课程界面，确认后即完成选课，选课完成即可进入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【学习】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界面开始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0420" y="2536825"/>
            <a:ext cx="2105025" cy="37039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86405" y="2536190"/>
            <a:ext cx="2132330" cy="37039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73980" y="2536190"/>
            <a:ext cx="1991360" cy="37033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197090" y="2536825"/>
            <a:ext cx="2042160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266555" y="2536825"/>
            <a:ext cx="2009775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pic>
        <p:nvPicPr>
          <p:cNvPr id="13" name="imagerId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805" y="2375535"/>
            <a:ext cx="2050415" cy="36423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4999355" y="2371725"/>
            <a:ext cx="2049780" cy="3648710"/>
            <a:chOff x="5385" y="2431"/>
            <a:chExt cx="3228" cy="57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图片 20" descr="58e442610c95e9edf4b304cf23d1cc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385" y="2431"/>
              <a:ext cx="3228" cy="5739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23" name="矩形 22"/>
            <p:cNvSpPr/>
            <p:nvPr>
              <p:custDataLst>
                <p:tags r:id="rId6"/>
              </p:custDataLst>
            </p:nvPr>
          </p:nvSpPr>
          <p:spPr>
            <a:xfrm>
              <a:off x="5460" y="6119"/>
              <a:ext cx="3052" cy="4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00570" y="2381885"/>
            <a:ext cx="2082800" cy="36493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849880" y="2371090"/>
            <a:ext cx="2149475" cy="36601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28345" y="2381885"/>
            <a:ext cx="2147570" cy="36360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1463426" y="1643260"/>
            <a:ext cx="9050517" cy="64516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【个人资料】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396605" y="3023870"/>
            <a:ext cx="279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【学习通知】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中会有课程重要信息的推送，请各位同学一定要认真留意。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、APP端消息中心入口在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【学习】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模块右下方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栏目内；PC端【消息中心】在学堂和课程页面顶部的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【消息】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77540" y="2863850"/>
            <a:ext cx="4792345" cy="20561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6290" y="1590675"/>
            <a:ext cx="238125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177540" y="1590675"/>
            <a:ext cx="4038600" cy="527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178810" y="2117725"/>
            <a:ext cx="6283960" cy="746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COMMONDATA" val="eyJoZGlkIjoiNTQ5YTlhNTIzOGI0MDBjZmQxNzViMTZhODk2YWI3MmYifQ=="/>
  <p:tag name="KSO_WPP_MARK_KEY" val="0ee8bf58-e581-4ba7-a9d1-15e36fc09e7c"/>
  <p:tag name="commondata" val="eyJoZGlkIjoiMDJkYThjODYzMzNmYzZkZDJjM2JiMzU1ZDUzNWEzYTAifQ==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4231</Words>
  <Application>WPS 演示</Application>
  <PresentationFormat>宽屏</PresentationFormat>
  <Paragraphs>179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6" baseType="lpstr">
      <vt:lpstr>Arial</vt:lpstr>
      <vt:lpstr>宋体</vt:lpstr>
      <vt:lpstr>Wingdings</vt:lpstr>
      <vt:lpstr>印品黑体</vt:lpstr>
      <vt:lpstr>微软雅黑</vt:lpstr>
      <vt:lpstr>Arial Narrow</vt:lpstr>
      <vt:lpstr>黑体</vt:lpstr>
      <vt:lpstr>仿宋</vt:lpstr>
      <vt:lpstr>Arial Unicode MS</vt:lpstr>
      <vt:lpstr>等线 Light</vt:lpstr>
      <vt:lpstr>等线</vt:lpstr>
      <vt:lpstr>Calibri</vt:lpstr>
      <vt:lpstr>Wingdings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WPS_1676262932</cp:lastModifiedBy>
  <cp:revision>298</cp:revision>
  <dcterms:created xsi:type="dcterms:W3CDTF">2022-01-17T01:36:00Z</dcterms:created>
  <dcterms:modified xsi:type="dcterms:W3CDTF">2024-02-18T02:35:20Z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C66B75F0DB2D428EB4D4F90FB4905F8D_13</vt:lpwstr>
  </property>
</Properties>
</file>