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tags/tag6.xml" ContentType="application/vnd.openxmlformats-officedocument.presentationml.tags+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595" r:id="rId2"/>
    <p:sldId id="596" r:id="rId3"/>
    <p:sldId id="597" r:id="rId4"/>
    <p:sldId id="598" r:id="rId5"/>
    <p:sldId id="599" r:id="rId6"/>
    <p:sldId id="600" r:id="rId7"/>
    <p:sldId id="601" r:id="rId8"/>
    <p:sldId id="337" r:id="rId9"/>
    <p:sldId id="338" r:id="rId10"/>
    <p:sldId id="583" r:id="rId11"/>
    <p:sldId id="585" r:id="rId12"/>
    <p:sldId id="586" r:id="rId13"/>
    <p:sldId id="587" r:id="rId14"/>
    <p:sldId id="339" r:id="rId15"/>
    <p:sldId id="614" r:id="rId16"/>
    <p:sldId id="659" r:id="rId17"/>
    <p:sldId id="625" r:id="rId18"/>
    <p:sldId id="629" r:id="rId19"/>
    <p:sldId id="628" r:id="rId20"/>
    <p:sldId id="645" r:id="rId21"/>
    <p:sldId id="627" r:id="rId22"/>
    <p:sldId id="631" r:id="rId23"/>
    <p:sldId id="632" r:id="rId24"/>
    <p:sldId id="634" r:id="rId25"/>
    <p:sldId id="633" r:id="rId26"/>
    <p:sldId id="635" r:id="rId27"/>
    <p:sldId id="636" r:id="rId28"/>
    <p:sldId id="637" r:id="rId29"/>
    <p:sldId id="638" r:id="rId30"/>
    <p:sldId id="643" r:id="rId31"/>
    <p:sldId id="681" r:id="rId32"/>
    <p:sldId id="682" r:id="rId33"/>
    <p:sldId id="683" r:id="rId34"/>
    <p:sldId id="679" r:id="rId35"/>
    <p:sldId id="680" r:id="rId36"/>
    <p:sldId id="678" r:id="rId37"/>
    <p:sldId id="677" r:id="rId38"/>
    <p:sldId id="691" r:id="rId3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0546" autoAdjust="0"/>
  </p:normalViewPr>
  <p:slideViewPr>
    <p:cSldViewPr>
      <p:cViewPr varScale="1">
        <p:scale>
          <a:sx n="116" d="100"/>
          <a:sy n="116" d="100"/>
        </p:scale>
        <p:origin x="-672" y="-108"/>
      </p:cViewPr>
      <p:guideLst>
        <p:guide orient="horz" pos="1840"/>
        <p:guide pos="368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2020-10-19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990902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t>‹#›</a:t>
            </a:fld>
            <a:endParaRPr lang="zh-CN" altLang="en-US"/>
          </a:p>
        </p:txBody>
      </p:sp>
    </p:spTree>
    <p:extLst>
      <p:ext uri="{BB962C8B-B14F-4D97-AF65-F5344CB8AC3E}">
        <p14:creationId xmlns:p14="http://schemas.microsoft.com/office/powerpoint/2010/main" val="99271267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15</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16</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18</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19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22</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23</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26</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27</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28</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29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30</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31</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32</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33</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34</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35</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36</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t>37</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t>38</a:t>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4</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5</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4.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p>
        </p:txBody>
      </p:sp>
      <p:pic>
        <p:nvPicPr>
          <p:cNvPr id="3" name="图片 3"/>
          <p:cNvPicPr>
            <a:picLocks noChangeAspect="1" noChangeArrowheads="1"/>
          </p:cNvPicPr>
          <p:nvPr/>
        </p:nvPicPr>
        <p:blipFill>
          <a:blip r:embed="rId4"/>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p>
        </p:txBody>
      </p:sp>
    </p:spTree>
    <p:custDataLst>
      <p:tags r:id="rId1"/>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3"/>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lstStyle/>
          <a:p>
            <a:r>
              <a:rPr lang="zh-CN" altLang="en-US"/>
              <a:t>点击【新用户注册】</a:t>
            </a:r>
          </a:p>
        </p:txBody>
      </p:sp>
      <p:pic>
        <p:nvPicPr>
          <p:cNvPr id="13" name="图片 12" descr="9AE7669200FD1F8D15FE2CA298840C91"/>
          <p:cNvPicPr>
            <a:picLocks noChangeAspect="1"/>
          </p:cNvPicPr>
          <p:nvPr/>
        </p:nvPicPr>
        <p:blipFill>
          <a:blip r:embed="rId4"/>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5"/>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lstStyle/>
          <a:p>
            <a:r>
              <a:rPr lang="zh-CN" altLang="en-US"/>
              <a:t>点击【手机验证码登录】</a:t>
            </a:r>
          </a:p>
        </p:txBody>
      </p:sp>
      <p:sp>
        <p:nvSpPr>
          <p:cNvPr id="21" name="文本框 20"/>
          <p:cNvSpPr txBox="1"/>
          <p:nvPr/>
        </p:nvSpPr>
        <p:spPr>
          <a:xfrm>
            <a:off x="3276600" y="1880235"/>
            <a:ext cx="1455420" cy="2861310"/>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lstStyle/>
          <a:p>
            <a:r>
              <a:rPr lang="zh-CN" altLang="en-US"/>
              <a:t>如果手机号之前注册过，点击【登录】会直接登录成功，不会出现该页面</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429133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p>
        </p:txBody>
      </p:sp>
      <p:sp>
        <p:nvSpPr>
          <p:cNvPr id="36871" name="TextBox 43      (向天歌演示原创作品：www.TopPPT.cn)"/>
          <p:cNvSpPr txBox="1">
            <a:spLocks noChangeArrowheads="1"/>
          </p:cNvSpPr>
          <p:nvPr/>
        </p:nvSpPr>
        <p:spPr bwMode="auto">
          <a:xfrm>
            <a:off x="615950" y="5501005"/>
            <a:ext cx="105670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在输入学校或单位名称界面，如果您学校没有告知登录账号或者您是个人用户，点击【跳过】，然后在出现输入姓名的界面，【输入您的真实姓名】，点击【确定】即可注册并登录成功。</a:t>
            </a:r>
            <a:endParaRPr lang="zh-CN" altLang="en-US" sz="1800" dirty="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如果您学校有告知您单位账号，输入您学校或单位名称，点击【下一步】然后按照提示输入【学号】【姓名】，点击【验证】登录即可。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pic>
        <p:nvPicPr>
          <p:cNvPr id="8" name="图片 7" descr="9CB4724AD1D2CF6D648656706537A5B3"/>
          <p:cNvPicPr>
            <a:picLocks noChangeAspect="1"/>
          </p:cNvPicPr>
          <p:nvPr/>
        </p:nvPicPr>
        <p:blipFill>
          <a:blip r:embed="rId4"/>
          <a:stretch>
            <a:fillRect/>
          </a:stretch>
        </p:blipFill>
        <p:spPr>
          <a:xfrm>
            <a:off x="8768080" y="1043940"/>
            <a:ext cx="2486660" cy="4262120"/>
          </a:xfrm>
          <a:prstGeom prst="rect">
            <a:avLst/>
          </a:prstGeom>
        </p:spPr>
      </p:pic>
      <p:sp>
        <p:nvSpPr>
          <p:cNvPr id="4" name="文本框 3"/>
          <p:cNvSpPr txBox="1"/>
          <p:nvPr/>
        </p:nvSpPr>
        <p:spPr>
          <a:xfrm>
            <a:off x="4199255" y="463550"/>
            <a:ext cx="3171190" cy="645160"/>
          </a:xfrm>
          <a:prstGeom prst="rect">
            <a:avLst/>
          </a:prstGeom>
          <a:noFill/>
        </p:spPr>
        <p:txBody>
          <a:bodyPr wrap="square" rtlCol="0">
            <a:spAutoFit/>
          </a:bodyPr>
          <a:lstStyle/>
          <a:p>
            <a:r>
              <a:rPr lang="zh-CN" altLang="en-US"/>
              <a:t>输入学校以后点击【下一步】进入【信息验证】界面：</a:t>
            </a:r>
          </a:p>
        </p:txBody>
      </p:sp>
      <p:sp>
        <p:nvSpPr>
          <p:cNvPr id="11" name="文本框 10"/>
          <p:cNvSpPr txBox="1"/>
          <p:nvPr/>
        </p:nvSpPr>
        <p:spPr>
          <a:xfrm>
            <a:off x="8696325" y="463550"/>
            <a:ext cx="2711450" cy="645160"/>
          </a:xfrm>
          <a:prstGeom prst="rect">
            <a:avLst/>
          </a:prstGeom>
          <a:noFill/>
        </p:spPr>
        <p:txBody>
          <a:bodyPr wrap="square" rtlCol="0">
            <a:spAutoFit/>
          </a:bodyPr>
          <a:lstStyle/>
          <a:p>
            <a:r>
              <a:rPr lang="zh-CN" altLang="en-US"/>
              <a:t>未输入学校直接点击【跳过】进入输入姓名页面：</a:t>
            </a:r>
          </a:p>
        </p:txBody>
      </p:sp>
      <p:pic>
        <p:nvPicPr>
          <p:cNvPr id="13" name="图片 12" descr="4D1C6AE81F69F03A2C6C62E61FF90A22"/>
          <p:cNvPicPr>
            <a:picLocks noChangeAspect="1"/>
          </p:cNvPicPr>
          <p:nvPr/>
        </p:nvPicPr>
        <p:blipFill>
          <a:blip r:embed="rId5"/>
          <a:stretch>
            <a:fillRect/>
          </a:stretch>
        </p:blipFill>
        <p:spPr>
          <a:xfrm>
            <a:off x="584200" y="1043940"/>
            <a:ext cx="2480310" cy="4254500"/>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753745" y="900430"/>
            <a:ext cx="2684145" cy="4622800"/>
          </a:xfrm>
          <a:prstGeom prst="rect">
            <a:avLst/>
          </a:prstGeom>
        </p:spPr>
      </p:pic>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6" name="矩形 5"/>
          <p:cNvSpPr/>
          <p:nvPr/>
        </p:nvSpPr>
        <p:spPr>
          <a:xfrm>
            <a:off x="1358900" y="1329690"/>
            <a:ext cx="2079625" cy="584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CC5CDC8B513E4FED987246AD0598CB41"/>
          <p:cNvPicPr>
            <a:picLocks noChangeAspect="1"/>
          </p:cNvPicPr>
          <p:nvPr/>
        </p:nvPicPr>
        <p:blipFill>
          <a:blip r:embed="rId4"/>
          <a:stretch>
            <a:fillRect/>
          </a:stretch>
        </p:blipFill>
        <p:spPr>
          <a:xfrm>
            <a:off x="3842385" y="900430"/>
            <a:ext cx="2687955" cy="4622800"/>
          </a:xfrm>
          <a:prstGeom prst="rect">
            <a:avLst/>
          </a:prstGeom>
        </p:spPr>
      </p:pic>
      <p:sp>
        <p:nvSpPr>
          <p:cNvPr id="4" name="矩形 3"/>
          <p:cNvSpPr/>
          <p:nvPr/>
        </p:nvSpPr>
        <p:spPr>
          <a:xfrm>
            <a:off x="3843020" y="3679190"/>
            <a:ext cx="2687320"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92D21514DB6B662683C3B4A5F23C41D6"/>
          <p:cNvPicPr>
            <a:picLocks noChangeAspect="1"/>
          </p:cNvPicPr>
          <p:nvPr/>
        </p:nvPicPr>
        <p:blipFill>
          <a:blip r:embed="rId5"/>
          <a:stretch>
            <a:fillRect/>
          </a:stretch>
        </p:blipFill>
        <p:spPr>
          <a:xfrm>
            <a:off x="7137400" y="900430"/>
            <a:ext cx="2700020" cy="4622800"/>
          </a:xfrm>
          <a:prstGeom prst="rect">
            <a:avLst/>
          </a:prstGeom>
        </p:spPr>
      </p:pic>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工号】进行认证，【学校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9" name="矩形 8"/>
          <p:cNvSpPr/>
          <p:nvPr/>
        </p:nvSpPr>
        <p:spPr>
          <a:xfrm>
            <a:off x="7282180" y="1913890"/>
            <a:ext cx="2401570" cy="78041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lstStyle/>
          <a:p>
            <a:r>
              <a:rPr lang="zh-CN" altLang="en-US" b="1">
                <a:solidFill>
                  <a:srgbClr val="FF0000"/>
                </a:solidFill>
              </a:rPr>
              <a:t>注意：</a:t>
            </a:r>
          </a:p>
          <a:p>
            <a:r>
              <a:rPr lang="zh-CN" altLang="en-US" b="1">
                <a:solidFill>
                  <a:srgbClr val="FF0000"/>
                </a:solidFill>
              </a:rPr>
              <a:t>单位认证时一定要多次检查自己输入的学校名称和账号。</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3"/>
          <a:stretch>
            <a:fillRect/>
          </a:stretch>
        </p:blipFill>
        <p:spPr>
          <a:xfrm>
            <a:off x="4613910" y="90106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4784725" y="1864360"/>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点击【确定】以后，您返回页面，再点击头像进入【账号管理】查看，显示您的学校、学号，而且后面没有【未认证】三个字，即为认证成功，然后您可以点击【我】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4"/>
          <a:stretch>
            <a:fillRect/>
          </a:stretch>
        </p:blipFill>
        <p:spPr>
          <a:xfrm>
            <a:off x="8629650" y="901065"/>
            <a:ext cx="2763520" cy="4759325"/>
          </a:xfrm>
          <a:prstGeom prst="rect">
            <a:avLst/>
          </a:prstGeom>
        </p:spPr>
      </p:pic>
      <p:sp>
        <p:nvSpPr>
          <p:cNvPr id="6" name="矩形 5"/>
          <p:cNvSpPr/>
          <p:nvPr/>
        </p:nvSpPr>
        <p:spPr>
          <a:xfrm>
            <a:off x="8629650" y="2519680"/>
            <a:ext cx="2762885"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a:stretch>
            <a:fillRect/>
          </a:stretch>
        </p:blipFill>
        <p:spPr>
          <a:xfrm>
            <a:off x="700405" y="901065"/>
            <a:ext cx="2713990" cy="4686300"/>
          </a:xfrm>
          <a:prstGeom prst="rect">
            <a:avLst/>
          </a:prstGeom>
        </p:spPr>
      </p:pic>
      <p:sp>
        <p:nvSpPr>
          <p:cNvPr id="9" name="矩形 8"/>
          <p:cNvSpPr/>
          <p:nvPr/>
        </p:nvSpPr>
        <p:spPr>
          <a:xfrm>
            <a:off x="10789285"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13910"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1355" y="3340735"/>
            <a:ext cx="2733040" cy="8858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279130" y="1526540"/>
            <a:ext cx="2813685" cy="44088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1976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选课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398510" y="1598295"/>
            <a:ext cx="2574925"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固定选课</a:t>
            </a: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您学校通知在学校教务网系统选课，学校通知开课后，按照通知登录，点击【我】 ➤【课程】，即可看到您在学校教务网系统上报名的课程。</a:t>
            </a: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自主选课</a:t>
            </a: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您学校通知在超星平台选课，点击【我】</a:t>
            </a:r>
            <a:r>
              <a:rPr lang="zh-CN" altLang="en-US" sz="1800" dirty="0" smtClean="0">
                <a:solidFill>
                  <a:schemeClr val="bg1"/>
                </a:solidFill>
                <a:latin typeface="微软雅黑" panose="020B0503020204020204" pitchFamily="34" charset="-122"/>
                <a:sym typeface="+mn-ea"/>
              </a:rPr>
              <a:t>➤【课程】，右上角的【+】➤【自选课程】进行选课报名。若没有【自选课程】这项，请电脑端选课。</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pic>
        <p:nvPicPr>
          <p:cNvPr id="8" name="图片 7"/>
          <p:cNvPicPr>
            <a:picLocks noChangeAspect="1"/>
          </p:cNvPicPr>
          <p:nvPr/>
        </p:nvPicPr>
        <p:blipFill>
          <a:blip r:embed="rId3"/>
          <a:stretch>
            <a:fillRect/>
          </a:stretch>
        </p:blipFill>
        <p:spPr>
          <a:xfrm>
            <a:off x="4535805" y="1190625"/>
            <a:ext cx="3159760" cy="5402580"/>
          </a:xfrm>
          <a:prstGeom prst="rect">
            <a:avLst/>
          </a:prstGeom>
        </p:spPr>
      </p:pic>
      <p:sp>
        <p:nvSpPr>
          <p:cNvPr id="7" name="矩形 6"/>
          <p:cNvSpPr/>
          <p:nvPr/>
        </p:nvSpPr>
        <p:spPr>
          <a:xfrm>
            <a:off x="2260173" y="1844318"/>
            <a:ext cx="546953" cy="55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698615" y="2035810"/>
            <a:ext cx="902970" cy="362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descr="B17BE2A49CE24090E358D8443B52B145"/>
          <p:cNvPicPr>
            <a:picLocks noChangeAspect="1"/>
          </p:cNvPicPr>
          <p:nvPr/>
        </p:nvPicPr>
        <p:blipFill>
          <a:blip r:embed="rId4"/>
          <a:stretch>
            <a:fillRect/>
          </a:stretch>
        </p:blipFill>
        <p:spPr>
          <a:xfrm>
            <a:off x="982980" y="1190625"/>
            <a:ext cx="3094355" cy="5401945"/>
          </a:xfrm>
          <a:prstGeom prst="rect">
            <a:avLst/>
          </a:prstGeom>
        </p:spPr>
      </p:pic>
      <p:sp>
        <p:nvSpPr>
          <p:cNvPr id="12" name="文本框 11"/>
          <p:cNvSpPr txBox="1"/>
          <p:nvPr/>
        </p:nvSpPr>
        <p:spPr>
          <a:xfrm>
            <a:off x="982980" y="755650"/>
            <a:ext cx="2837180" cy="368300"/>
          </a:xfrm>
          <a:prstGeom prst="rect">
            <a:avLst/>
          </a:prstGeom>
          <a:noFill/>
        </p:spPr>
        <p:txBody>
          <a:bodyPr wrap="square" rtlCol="0">
            <a:spAutoFit/>
          </a:bodyPr>
          <a:lstStyle/>
          <a:p>
            <a:r>
              <a:rPr lang="zh-CN" altLang="en-US"/>
              <a:t>固定选课直接显示课程：</a:t>
            </a:r>
          </a:p>
        </p:txBody>
      </p:sp>
      <p:sp>
        <p:nvSpPr>
          <p:cNvPr id="2" name="文本框 1"/>
          <p:cNvSpPr txBox="1"/>
          <p:nvPr/>
        </p:nvSpPr>
        <p:spPr>
          <a:xfrm>
            <a:off x="4535805" y="755650"/>
            <a:ext cx="2837180" cy="368300"/>
          </a:xfrm>
          <a:prstGeom prst="rect">
            <a:avLst/>
          </a:prstGeom>
          <a:noFill/>
        </p:spPr>
        <p:txBody>
          <a:bodyPr wrap="square" rtlCol="0">
            <a:spAutoFit/>
          </a:bodyPr>
          <a:lstStyle/>
          <a:p>
            <a:r>
              <a:rPr lang="zh-CN" altLang="en-US"/>
              <a:t>自主选课：</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52475" y="831850"/>
            <a:ext cx="2807335" cy="4794885"/>
          </a:xfrm>
          <a:prstGeom prst="rect">
            <a:avLst/>
          </a:prstGeom>
        </p:spPr>
      </p:pic>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自主选课</a:t>
            </a:r>
          </a:p>
        </p:txBody>
      </p:sp>
      <p:pic>
        <p:nvPicPr>
          <p:cNvPr id="3" name="图片 2" descr="DE16415BE014419A81087AB56E066248"/>
          <p:cNvPicPr>
            <a:picLocks noChangeAspect="1"/>
          </p:cNvPicPr>
          <p:nvPr/>
        </p:nvPicPr>
        <p:blipFill>
          <a:blip r:embed="rId4"/>
          <a:stretch>
            <a:fillRect/>
          </a:stretch>
        </p:blipFill>
        <p:spPr>
          <a:xfrm>
            <a:off x="4671060" y="831850"/>
            <a:ext cx="2787650" cy="4795520"/>
          </a:xfrm>
          <a:prstGeom prst="rect">
            <a:avLst/>
          </a:prstGeom>
        </p:spPr>
      </p:pic>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自选课程】以后跳转到选课页面，点击左侧【自选课程】，然后点击您想报名的课程名称右侧的【报名】，出现提示【确认报名】，点击【确定】，出现【报名成功】，即为已报名，返回以后，这门课程会出现在您的【课程】列表里。</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sp>
        <p:nvSpPr>
          <p:cNvPr id="7" name="矩形 6"/>
          <p:cNvSpPr/>
          <p:nvPr/>
        </p:nvSpPr>
        <p:spPr>
          <a:xfrm>
            <a:off x="752475" y="1648460"/>
            <a:ext cx="700405" cy="4908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227445" y="3314065"/>
            <a:ext cx="66675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3006725" y="4646930"/>
            <a:ext cx="553085" cy="41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5" name="图片 4" descr="48DB24F8C438B12BA00DC7B77C0E5340"/>
          <p:cNvPicPr>
            <a:picLocks noChangeAspect="1"/>
          </p:cNvPicPr>
          <p:nvPr/>
        </p:nvPicPr>
        <p:blipFill>
          <a:blip r:embed="rId5"/>
          <a:stretch>
            <a:fillRect/>
          </a:stretch>
        </p:blipFill>
        <p:spPr>
          <a:xfrm>
            <a:off x="8583295" y="831850"/>
            <a:ext cx="2788920" cy="4794885"/>
          </a:xfrm>
          <a:prstGeom prst="rect">
            <a:avLst/>
          </a:prstGeom>
        </p:spPr>
      </p:pic>
      <p:sp>
        <p:nvSpPr>
          <p:cNvPr id="6" name="矩形 5"/>
          <p:cNvSpPr/>
          <p:nvPr/>
        </p:nvSpPr>
        <p:spPr>
          <a:xfrm>
            <a:off x="9067165" y="2564765"/>
            <a:ext cx="170942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9" name="矩形 8"/>
          <p:cNvSpPr/>
          <p:nvPr/>
        </p:nvSpPr>
        <p:spPr>
          <a:xfrm>
            <a:off x="10776585" y="4013200"/>
            <a:ext cx="59563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4636135" y="831850"/>
            <a:ext cx="2801620" cy="479679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退课</a:t>
            </a:r>
          </a:p>
        </p:txBody>
      </p:sp>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如果您学校通知允许退课，请左滑课程点击【删除】，如果出现【确定要删除吗】，如果确定，点击【删除】即可，若学校要求不允许退课，则会提示【教师不允许退课】，无法退课。</a:t>
            </a:r>
          </a:p>
          <a:p>
            <a:pPr eaLnBrk="1" hangingPunct="1">
              <a:spcBef>
                <a:spcPct val="0"/>
              </a:spcBef>
              <a:buNone/>
            </a:pPr>
            <a:r>
              <a:rPr lang="zh-CN" altLang="en-US" sz="1800" dirty="0" smtClean="0">
                <a:solidFill>
                  <a:srgbClr val="FF0000"/>
                </a:solidFill>
                <a:latin typeface="微软雅黑" panose="020B0503020204020204" pitchFamily="34" charset="-122"/>
                <a:sym typeface="+mn-ea"/>
              </a:rPr>
              <a:t>退课的课程学习记录（包括视频测验考试以及签到等）会没有，而且无法找回，请慎重操作。</a:t>
            </a:r>
          </a:p>
        </p:txBody>
      </p:sp>
      <p:sp>
        <p:nvSpPr>
          <p:cNvPr id="13" name="矩形 12"/>
          <p:cNvSpPr/>
          <p:nvPr/>
        </p:nvSpPr>
        <p:spPr>
          <a:xfrm>
            <a:off x="6227445" y="3248025"/>
            <a:ext cx="666750" cy="427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8" name="图片 7"/>
          <p:cNvPicPr>
            <a:picLocks noChangeAspect="1"/>
          </p:cNvPicPr>
          <p:nvPr/>
        </p:nvPicPr>
        <p:blipFill>
          <a:blip r:embed="rId4"/>
          <a:stretch>
            <a:fillRect/>
          </a:stretch>
        </p:blipFill>
        <p:spPr>
          <a:xfrm>
            <a:off x="796925" y="831850"/>
            <a:ext cx="2791460" cy="4794250"/>
          </a:xfrm>
          <a:prstGeom prst="rect">
            <a:avLst/>
          </a:prstGeom>
        </p:spPr>
      </p:pic>
      <p:sp>
        <p:nvSpPr>
          <p:cNvPr id="7" name="矩形 6"/>
          <p:cNvSpPr/>
          <p:nvPr/>
        </p:nvSpPr>
        <p:spPr>
          <a:xfrm>
            <a:off x="3048000" y="3812540"/>
            <a:ext cx="539750" cy="561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5"/>
          <a:stretch>
            <a:fillRect/>
          </a:stretch>
        </p:blipFill>
        <p:spPr>
          <a:xfrm>
            <a:off x="8588375" y="831850"/>
            <a:ext cx="2797810" cy="4793615"/>
          </a:xfrm>
          <a:prstGeom prst="rect">
            <a:avLst/>
          </a:prstGeom>
        </p:spPr>
      </p:pic>
      <p:sp>
        <p:nvSpPr>
          <p:cNvPr id="6" name="矩形 5"/>
          <p:cNvSpPr/>
          <p:nvPr/>
        </p:nvSpPr>
        <p:spPr>
          <a:xfrm>
            <a:off x="9441180" y="4990465"/>
            <a:ext cx="1093470"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4" name="图片 13" descr="DC5983894BDCE43B367A34A6C1F9878E"/>
          <p:cNvPicPr>
            <a:picLocks noChangeAspect="1"/>
          </p:cNvPicPr>
          <p:nvPr/>
        </p:nvPicPr>
        <p:blipFill>
          <a:blip r:embed="rId3"/>
          <a:stretch>
            <a:fillRect/>
          </a:stretch>
        </p:blipFill>
        <p:spPr>
          <a:xfrm>
            <a:off x="796925" y="831850"/>
            <a:ext cx="3406775" cy="5753735"/>
          </a:xfrm>
          <a:prstGeom prst="rect">
            <a:avLst/>
          </a:prstGeom>
        </p:spPr>
      </p:pic>
      <p:sp>
        <p:nvSpPr>
          <p:cNvPr id="38919" name="TextBox 42      (向天歌演示原创作品：www.TopPPT.cn)"/>
          <p:cNvSpPr txBox="1">
            <a:spLocks noChangeArrowheads="1"/>
          </p:cNvSpPr>
          <p:nvPr/>
        </p:nvSpPr>
        <p:spPr bwMode="auto">
          <a:xfrm>
            <a:off x="752475" y="233680"/>
            <a:ext cx="3451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诚信学习承诺书</a:t>
            </a:r>
          </a:p>
        </p:txBody>
      </p:sp>
      <p:pic>
        <p:nvPicPr>
          <p:cNvPr id="18" name="图片 17" descr="2ECA5B34CE2F2ED9B2DF3D18919E85F2"/>
          <p:cNvPicPr>
            <a:picLocks noChangeAspect="1"/>
          </p:cNvPicPr>
          <p:nvPr/>
        </p:nvPicPr>
        <p:blipFill>
          <a:blip r:embed="rId4"/>
          <a:stretch>
            <a:fillRect/>
          </a:stretch>
        </p:blipFill>
        <p:spPr>
          <a:xfrm>
            <a:off x="4604385" y="831850"/>
            <a:ext cx="3366135" cy="5753735"/>
          </a:xfrm>
          <a:prstGeom prst="rect">
            <a:avLst/>
          </a:prstGeom>
        </p:spPr>
      </p:pic>
      <p:sp>
        <p:nvSpPr>
          <p:cNvPr id="7" name="矩形 6"/>
          <p:cNvSpPr/>
          <p:nvPr/>
        </p:nvSpPr>
        <p:spPr>
          <a:xfrm>
            <a:off x="796925" y="1752600"/>
            <a:ext cx="3406140" cy="882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4604385" y="5672455"/>
            <a:ext cx="3366135" cy="91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6" name="矩形 15"/>
          <p:cNvSpPr/>
          <p:nvPr/>
        </p:nvSpPr>
        <p:spPr>
          <a:xfrm>
            <a:off x="8424545" y="2201545"/>
            <a:ext cx="2955925" cy="243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7" name="文本框 16"/>
          <p:cNvSpPr txBox="1"/>
          <p:nvPr/>
        </p:nvSpPr>
        <p:spPr>
          <a:xfrm>
            <a:off x="8495665" y="2301875"/>
            <a:ext cx="2773680" cy="2245360"/>
          </a:xfrm>
          <a:prstGeom prst="rect">
            <a:avLst/>
          </a:prstGeom>
          <a:noFill/>
        </p:spPr>
        <p:txBody>
          <a:bodyPr wrap="square" rtlCol="0">
            <a:spAutoFit/>
          </a:bodyPr>
          <a:lstStyle/>
          <a:p>
            <a:r>
              <a:rPr lang="zh-CN" altLang="en-US" sz="2000" b="1">
                <a:solidFill>
                  <a:srgbClr val="FF0000"/>
                </a:solidFill>
                <a:sym typeface="+mn-ea"/>
              </a:rPr>
              <a:t>在【课程】页面，点击要学习的课程进入，如果您是第一次点击进入该课程，需要您仔细阅读【诚信学习承诺书】，并同意签订，才可以【开始学习】。</a:t>
            </a:r>
            <a:endParaRPr lang="zh-CN" altLang="en-US" sz="2000" b="1">
              <a:solidFill>
                <a:srgbClr val="FF0000"/>
              </a:solidFil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3"/>
          <a:stretch>
            <a:fillRect/>
          </a:stretch>
        </p:blipFill>
        <p:spPr>
          <a:xfrm>
            <a:off x="801370" y="849630"/>
            <a:ext cx="2815590" cy="481774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p>
        </p:txBody>
      </p:sp>
      <p:pic>
        <p:nvPicPr>
          <p:cNvPr id="2" name="图片 1" descr="AB0B0B85F17205A96B65658A67057321"/>
          <p:cNvPicPr>
            <a:picLocks noChangeAspect="1"/>
          </p:cNvPicPr>
          <p:nvPr/>
        </p:nvPicPr>
        <p:blipFill>
          <a:blip r:embed="rId4"/>
          <a:stretch>
            <a:fillRect/>
          </a:stretch>
        </p:blipFill>
        <p:spPr>
          <a:xfrm>
            <a:off x="4292600" y="849630"/>
            <a:ext cx="2821940" cy="4818380"/>
          </a:xfrm>
          <a:prstGeom prst="rect">
            <a:avLst/>
          </a:prstGeom>
        </p:spPr>
      </p:pic>
      <p:sp>
        <p:nvSpPr>
          <p:cNvPr id="38920" name="TextBox 43      (向天歌演示原创作品：www.TopPPT.cn)"/>
          <p:cNvSpPr txBox="1">
            <a:spLocks noChangeArrowheads="1"/>
          </p:cNvSpPr>
          <p:nvPr/>
        </p:nvSpPr>
        <p:spPr bwMode="auto">
          <a:xfrm>
            <a:off x="582295" y="5763895"/>
            <a:ext cx="111283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smtClean="0">
                <a:solidFill>
                  <a:schemeClr val="bg1"/>
                </a:solidFill>
                <a:latin typeface="微软雅黑" panose="020B0503020204020204" pitchFamily="34" charset="-122"/>
                <a:sym typeface="+mn-ea"/>
              </a:rPr>
              <a:t>进入课程以后，点击【更多】➤【课程时间】，可以查看到课程时间</a:t>
            </a:r>
            <a:r>
              <a:rPr lang="zh-CN" altLang="en-US" sz="1800" dirty="0">
                <a:solidFill>
                  <a:schemeClr val="bg1"/>
                </a:solidFill>
                <a:latin typeface="微软雅黑" panose="020B0503020204020204" pitchFamily="34" charset="-122"/>
                <a:sym typeface="+mn-ea"/>
              </a:rPr>
              <a:t>（如果没有说明的，请查看学校通知）</a:t>
            </a:r>
            <a:r>
              <a:rPr lang="zh-CN" altLang="en-US" sz="1800" dirty="0" smtClean="0">
                <a:solidFill>
                  <a:schemeClr val="bg1"/>
                </a:solidFill>
                <a:latin typeface="微软雅黑" panose="020B0503020204020204" pitchFamily="34" charset="-122"/>
                <a:sym typeface="+mn-ea"/>
              </a:rPr>
              <a:t>，</a:t>
            </a:r>
            <a:r>
              <a:rPr lang="zh-CN" altLang="en-US" sz="1800" dirty="0">
                <a:solidFill>
                  <a:schemeClr val="bg1"/>
                </a:solidFill>
                <a:latin typeface="微软雅黑" panose="020B0503020204020204" pitchFamily="34" charset="-122"/>
                <a:sym typeface="+mn-ea"/>
              </a:rPr>
              <a:t>课程时间由学校统一设置，如果课程结束，就是复习模式，是不能再继续学习的。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p>
        </p:txBody>
      </p:sp>
      <p:sp>
        <p:nvSpPr>
          <p:cNvPr id="7" name="矩形 6"/>
          <p:cNvSpPr/>
          <p:nvPr/>
        </p:nvSpPr>
        <p:spPr>
          <a:xfrm>
            <a:off x="4292600" y="1571625"/>
            <a:ext cx="2846705" cy="507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01370" y="3858260"/>
            <a:ext cx="2844165" cy="926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976235" y="1062990"/>
            <a:ext cx="3484245" cy="4399915"/>
          </a:xfrm>
          <a:prstGeom prst="rect">
            <a:avLst/>
          </a:prstGeom>
          <a:noFill/>
        </p:spPr>
        <p:txBody>
          <a:bodyPr wrap="square" rtlCol="0">
            <a:spAutoFit/>
          </a:bodyPr>
          <a:lstStyle/>
          <a:p>
            <a:r>
              <a:rPr lang="zh-CN" altLang="en-US" sz="2000" b="1">
                <a:solidFill>
                  <a:srgbClr val="FF0000"/>
                </a:solidFill>
              </a:rPr>
              <a:t>小贴士：</a:t>
            </a:r>
          </a:p>
          <a:p>
            <a:r>
              <a:rPr lang="zh-CN" altLang="en-US" sz="2000" b="1">
                <a:solidFill>
                  <a:srgbClr val="FF0000"/>
                </a:solidFill>
              </a:rPr>
              <a:t>课程一定要在课程时间内学习完，包括观看视频完成测验并提交等。</a:t>
            </a:r>
          </a:p>
          <a:p>
            <a:r>
              <a:rPr lang="zh-CN" altLang="en-US" sz="2000" b="1">
                <a:solidFill>
                  <a:srgbClr val="FF0000"/>
                </a:solidFill>
              </a:rPr>
              <a:t>课程时间和考试时间可以不一致，也可以一致，具体时间查看学校通知。</a:t>
            </a: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3"/>
          <a:stretch>
            <a:fillRect/>
          </a:stretch>
        </p:blipFill>
        <p:spPr>
          <a:xfrm>
            <a:off x="586105" y="1064895"/>
            <a:ext cx="320611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p>
        </p:txBody>
      </p:sp>
      <p:sp>
        <p:nvSpPr>
          <p:cNvPr id="38920" name="TextBox 43      (向天歌演示原创作品：www.TopPPT.cn)"/>
          <p:cNvSpPr txBox="1">
            <a:spLocks noChangeArrowheads="1"/>
          </p:cNvSpPr>
          <p:nvPr/>
        </p:nvSpPr>
        <p:spPr bwMode="auto">
          <a:xfrm>
            <a:off x="8136255" y="1136650"/>
            <a:ext cx="319151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xmlns=""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=视频成绩*视频考核比例+章节测验的平均成绩*章节测验考核比例+考试成绩*考试考核比例+（课堂互动、签到、音频、访问数、讨论、阅读、直播、奖励、线下……），</a:t>
            </a:r>
            <a:r>
              <a:rPr lang="zh-CN" altLang="en-US" sz="1800" dirty="0" smtClean="0">
                <a:solidFill>
                  <a:schemeClr val="bg1"/>
                </a:solidFill>
                <a:latin typeface="微软雅黑" panose="020B0503020204020204" pitchFamily="34" charset="-122"/>
                <a:sym typeface="+mn-ea"/>
              </a:rPr>
              <a:t>如果您学校有特殊考核通知的，以学校通知为准，如学校无特殊要求，【当前得分】达到60分以上即可获得该课程相对应的学分，祝您取得好成绩。</a:t>
            </a: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xmlns="" val="-100" checksum="2375606082"/>
                </a:ext>
              </a:extLst>
            </a:pPr>
            <a:r>
              <a:rPr lang="zh-CN" altLang="en-US" sz="1800" dirty="0" smtClean="0">
                <a:solidFill>
                  <a:schemeClr val="bg1"/>
                </a:solidFill>
                <a:latin typeface="微软雅黑" panose="020B0503020204020204" pitchFamily="34" charset="-122"/>
                <a:sym typeface="+mn-ea"/>
              </a:rPr>
              <a:t>如果【更多】中不显示【考核标准】，是因为贵校老师设置了不允许查看成绩，请等待结课后老师导出成绩即可。</a:t>
            </a:r>
          </a:p>
        </p:txBody>
      </p:sp>
      <p:sp>
        <p:nvSpPr>
          <p:cNvPr id="6" name="矩形 5"/>
          <p:cNvSpPr/>
          <p:nvPr/>
        </p:nvSpPr>
        <p:spPr>
          <a:xfrm>
            <a:off x="586105" y="2291715"/>
            <a:ext cx="3206115" cy="2247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descr="F01364716D2B9BA4878C0BFD3BCB45F0"/>
          <p:cNvPicPr>
            <a:picLocks noChangeAspect="1"/>
          </p:cNvPicPr>
          <p:nvPr/>
        </p:nvPicPr>
        <p:blipFill>
          <a:blip r:embed="rId4"/>
          <a:stretch>
            <a:fillRect/>
          </a:stretch>
        </p:blipFill>
        <p:spPr>
          <a:xfrm>
            <a:off x="4280535" y="1064895"/>
            <a:ext cx="3202305" cy="548703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3" name="文本框 2"/>
          <p:cNvSpPr txBox="1"/>
          <p:nvPr/>
        </p:nvSpPr>
        <p:spPr>
          <a:xfrm>
            <a:off x="1134745" y="1284605"/>
            <a:ext cx="7780020" cy="706755"/>
          </a:xfrm>
          <a:prstGeom prst="rect">
            <a:avLst/>
          </a:prstGeom>
          <a:noFill/>
        </p:spPr>
        <p:txBody>
          <a:bodyPr wrap="square" rtlCol="0">
            <a:spAutoFit/>
          </a:bodyPr>
          <a:lstStyle/>
          <a:p>
            <a:r>
              <a:rPr lang="zh-CN" altLang="zh-CN" sz="4000"/>
              <a:t>超星尔雅课程选课学习说明：</a:t>
            </a:r>
          </a:p>
        </p:txBody>
      </p:sp>
      <p:sp>
        <p:nvSpPr>
          <p:cNvPr id="10" name="文本框 9"/>
          <p:cNvSpPr txBox="1"/>
          <p:nvPr/>
        </p:nvSpPr>
        <p:spPr>
          <a:xfrm>
            <a:off x="1449705" y="2063115"/>
            <a:ext cx="9063990" cy="829945"/>
          </a:xfrm>
          <a:prstGeom prst="rect">
            <a:avLst/>
          </a:prstGeom>
          <a:noFill/>
        </p:spPr>
        <p:txBody>
          <a:bodyPr wrap="square" rtlCol="0">
            <a:spAutoFit/>
          </a:bodyPr>
          <a:lstStyle/>
          <a:p>
            <a:r>
              <a:rPr lang="zh-CN" altLang="en-US" sz="2400" dirty="0" smtClean="0">
                <a:solidFill>
                  <a:schemeClr val="tx1"/>
                </a:solidFill>
                <a:latin typeface="+mn-ea"/>
                <a:ea typeface="+mn-ea"/>
                <a:sym typeface="+mn-ea"/>
              </a:rPr>
              <a:t>尔雅课程学习需要先选课，目前支持以下两种方式，具体使用哪种选课方式由学校决定，请密切关注学校通知。</a:t>
            </a:r>
          </a:p>
        </p:txBody>
      </p:sp>
      <p:sp>
        <p:nvSpPr>
          <p:cNvPr id="17" name="Rectangle 16      (向天歌演示原创作品：www.TopPPT.cn)"/>
          <p:cNvSpPr/>
          <p:nvPr/>
        </p:nvSpPr>
        <p:spPr>
          <a:xfrm>
            <a:off x="2717800" y="326644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90426" y="4496335"/>
            <a:ext cx="7362190" cy="948889"/>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328480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p>
        </p:txBody>
      </p:sp>
      <p:sp>
        <p:nvSpPr>
          <p:cNvPr id="19" name="Rectangle 18      (向天歌演示原创作品：www.TopPPT.cn)"/>
          <p:cNvSpPr/>
          <p:nvPr/>
        </p:nvSpPr>
        <p:spPr>
          <a:xfrm>
            <a:off x="1817950" y="4496335"/>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111625" y="3450590"/>
            <a:ext cx="4658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固定选课：学校教务网系统选课</a:t>
            </a:r>
          </a:p>
        </p:txBody>
      </p:sp>
      <p:sp>
        <p:nvSpPr>
          <p:cNvPr id="5140" name="TextBox 45      (向天歌演示原创作品：www.TopPPT.cn)"/>
          <p:cNvSpPr txBox="1">
            <a:spLocks noChangeArrowheads="1"/>
          </p:cNvSpPr>
          <p:nvPr/>
        </p:nvSpPr>
        <p:spPr bwMode="auto">
          <a:xfrm>
            <a:off x="2687955" y="4671060"/>
            <a:ext cx="74404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自主选课：超星尔雅平台</a:t>
            </a:r>
            <a:r>
              <a:rPr lang="zh-CN" altLang="en-US" sz="2400" b="1" dirty="0" smtClean="0">
                <a:solidFill>
                  <a:schemeClr val="bg1"/>
                </a:solidFill>
                <a:latin typeface="微软雅黑" panose="020B0503020204020204" pitchFamily="34" charset="-122"/>
                <a:ea typeface="微软雅黑" panose="020B0503020204020204" pitchFamily="34" charset="-122"/>
              </a:rPr>
              <a:t>选课（华南农业大学采用的选课方式）</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F01364716D2B9BA4878C0BFD3BCB45F0"/>
          <p:cNvPicPr>
            <a:picLocks noChangeAspect="1"/>
          </p:cNvPicPr>
          <p:nvPr/>
        </p:nvPicPr>
        <p:blipFill>
          <a:blip r:embed="rId3"/>
          <a:stretch>
            <a:fillRect/>
          </a:stretch>
        </p:blipFill>
        <p:spPr>
          <a:xfrm>
            <a:off x="621030" y="1064895"/>
            <a:ext cx="320230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xmlns=""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xmlns=""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p>
        </p:txBody>
      </p:sp>
      <p:sp>
        <p:nvSpPr>
          <p:cNvPr id="6" name="矩形 5"/>
          <p:cNvSpPr/>
          <p:nvPr/>
        </p:nvSpPr>
        <p:spPr>
          <a:xfrm>
            <a:off x="622935" y="3117215"/>
            <a:ext cx="3206115" cy="404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4"/>
          <a:stretch>
            <a:fillRect/>
          </a:stretch>
        </p:blipFill>
        <p:spPr>
          <a:xfrm>
            <a:off x="4318635" y="1064895"/>
            <a:ext cx="3249930" cy="5553710"/>
          </a:xfrm>
          <a:prstGeom prst="rect">
            <a:avLst/>
          </a:prstGeom>
        </p:spPr>
      </p:pic>
      <p:sp>
        <p:nvSpPr>
          <p:cNvPr id="4" name="矩形 3"/>
          <p:cNvSpPr/>
          <p:nvPr/>
        </p:nvSpPr>
        <p:spPr>
          <a:xfrm>
            <a:off x="4318635" y="1755140"/>
            <a:ext cx="3249930" cy="684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p>
        </p:txBody>
      </p:sp>
      <p:pic>
        <p:nvPicPr>
          <p:cNvPr id="10" name="图片 9" descr="04BCBB9B1C2E3969EFAFB4E2EF0C8C9C"/>
          <p:cNvPicPr>
            <a:picLocks noChangeAspect="1"/>
          </p:cNvPicPr>
          <p:nvPr/>
        </p:nvPicPr>
        <p:blipFill>
          <a:blip r:embed="rId3"/>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4"/>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闯关模式</a:t>
            </a: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开放模式</a:t>
            </a: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5"/>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定时发放模式</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p>
        </p:txBody>
      </p:sp>
      <p:pic>
        <p:nvPicPr>
          <p:cNvPr id="10" name="图片 9" descr="04BCBB9B1C2E3969EFAFB4E2EF0C8C9C"/>
          <p:cNvPicPr>
            <a:picLocks noChangeAspect="1"/>
          </p:cNvPicPr>
          <p:nvPr/>
        </p:nvPicPr>
        <p:blipFill>
          <a:blip r:embed="rId3"/>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4"/>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p>
        </p:txBody>
      </p:sp>
      <p:pic>
        <p:nvPicPr>
          <p:cNvPr id="3" name="图片 2" descr="14A995F4ADE09F41E5BB5CD268B75D28"/>
          <p:cNvPicPr>
            <a:picLocks noChangeAspect="1"/>
          </p:cNvPicPr>
          <p:nvPr/>
        </p:nvPicPr>
        <p:blipFill>
          <a:blip r:embed="rId3"/>
          <a:stretch>
            <a:fillRect/>
          </a:stretch>
        </p:blipFill>
        <p:spPr>
          <a:xfrm>
            <a:off x="4424680" y="899160"/>
            <a:ext cx="7233920" cy="4061460"/>
          </a:xfrm>
          <a:prstGeom prst="rect">
            <a:avLst/>
          </a:prstGeom>
        </p:spPr>
      </p:pic>
      <p:pic>
        <p:nvPicPr>
          <p:cNvPr id="7" name="图片 6"/>
          <p:cNvPicPr>
            <a:picLocks noChangeAspect="1"/>
          </p:cNvPicPr>
          <p:nvPr/>
        </p:nvPicPr>
        <p:blipFill>
          <a:blip r:embed="rId4"/>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5"/>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3"/>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3"/>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p>
        </p:txBody>
      </p:sp>
      <p:pic>
        <p:nvPicPr>
          <p:cNvPr id="3" name="图片 2" descr="88CF1E04E1517609569E79DBE6A81FA9"/>
          <p:cNvPicPr>
            <a:picLocks noChangeAspect="1"/>
          </p:cNvPicPr>
          <p:nvPr/>
        </p:nvPicPr>
        <p:blipFill>
          <a:blip r:embed="rId4"/>
          <a:stretch>
            <a:fillRect/>
          </a:stretch>
        </p:blipFill>
        <p:spPr>
          <a:xfrm>
            <a:off x="4370070" y="817880"/>
            <a:ext cx="3356610" cy="5763895"/>
          </a:xfrm>
          <a:prstGeom prst="rect">
            <a:avLst/>
          </a:prstGeom>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3"/>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4"/>
          <a:stretch>
            <a:fillRect/>
          </a:stretch>
        </p:blipFill>
        <p:spPr>
          <a:xfrm>
            <a:off x="4411345" y="806450"/>
            <a:ext cx="3388360" cy="5774055"/>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3"/>
          <a:stretch>
            <a:fillRect/>
          </a:stretch>
        </p:blipFill>
        <p:spPr>
          <a:xfrm>
            <a:off x="681355"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p>
        </p:txBody>
      </p:sp>
      <p:sp>
        <p:nvSpPr>
          <p:cNvPr id="6" name="矩形 5"/>
          <p:cNvSpPr/>
          <p:nvPr/>
        </p:nvSpPr>
        <p:spPr>
          <a:xfrm>
            <a:off x="681355" y="1726565"/>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50555" y="2837180"/>
            <a:ext cx="3326765" cy="1381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2936875"/>
            <a:ext cx="3236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DA16B452D57C1449DC9AB2E58DB56BF"/>
          <p:cNvPicPr>
            <a:picLocks noChangeAspect="1"/>
          </p:cNvPicPr>
          <p:nvPr/>
        </p:nvPicPr>
        <p:blipFill>
          <a:blip r:embed="rId4"/>
          <a:stretch>
            <a:fillRect/>
          </a:stretch>
        </p:blipFill>
        <p:spPr>
          <a:xfrm>
            <a:off x="4438015" y="806450"/>
            <a:ext cx="3357245" cy="5774055"/>
          </a:xfrm>
          <a:prstGeom prst="rect">
            <a:avLst/>
          </a:prstGeom>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3"/>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4"/>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3"/>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p>
        </p:txBody>
      </p:sp>
      <p:pic>
        <p:nvPicPr>
          <p:cNvPr id="8" name="图片 7" descr="4596A2518C5E5C404CE767C9D6243AE2"/>
          <p:cNvPicPr>
            <a:picLocks noChangeAspect="1"/>
          </p:cNvPicPr>
          <p:nvPr/>
        </p:nvPicPr>
        <p:blipFill>
          <a:blip r:embed="rId4"/>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378835"/>
            <a:ext cx="656463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学校教务系统选课，查看教务系统选课通知，在规定时间内登录教务系统进行选课，选课结束后，老师会将所有的学生选课信息统计好提供给工作人员导入尔雅平台，确定选课成功后请耐心等待或查看学校教务网站相关开课通知，到开课时间再按照通知登录，登录后进入空间就有课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p>
        </p:txBody>
      </p:sp>
      <p:sp>
        <p:nvSpPr>
          <p:cNvPr id="5136" name="TextBox 21      (向天歌演示原创作品：www.TopPPT.cn)"/>
          <p:cNvSpPr txBox="1">
            <a:spLocks noChangeArrowheads="1"/>
          </p:cNvSpPr>
          <p:nvPr/>
        </p:nvSpPr>
        <p:spPr bwMode="auto">
          <a:xfrm>
            <a:off x="5618480" y="2087245"/>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a:t>
            </a:r>
          </a:p>
        </p:txBody>
      </p:sp>
      <p:sp>
        <p:nvSpPr>
          <p:cNvPr id="3" name="文本框 2"/>
          <p:cNvSpPr txBox="1"/>
          <p:nvPr/>
        </p:nvSpPr>
        <p:spPr>
          <a:xfrm>
            <a:off x="980440" y="852805"/>
            <a:ext cx="7780020" cy="706755"/>
          </a:xfrm>
          <a:prstGeom prst="rect">
            <a:avLst/>
          </a:prstGeom>
          <a:noFill/>
        </p:spPr>
        <p:txBody>
          <a:bodyPr wrap="square" rtlCol="0">
            <a:spAutoFit/>
          </a:bodyPr>
          <a:lstStyle/>
          <a:p>
            <a:r>
              <a:rPr lang="zh-CN" altLang="zh-CN" sz="4000"/>
              <a:t>详细说明：</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4"/>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5"/>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4843145" y="807085"/>
            <a:ext cx="3357880" cy="579564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讨论</a:t>
            </a:r>
          </a:p>
        </p:txBody>
      </p:sp>
      <p:sp>
        <p:nvSpPr>
          <p:cNvPr id="6" name="矩形 5"/>
          <p:cNvSpPr/>
          <p:nvPr/>
        </p:nvSpPr>
        <p:spPr>
          <a:xfrm>
            <a:off x="6558915" y="3454400"/>
            <a:ext cx="69659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3101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如果课程讨论占考核权重，您可以点击【任务】模块【讨论】进行发布话题或者回复话题。</a:t>
            </a: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点击【发表】或者右上角的书写图标，都可以进入到编辑页面。</a:t>
            </a:r>
          </a:p>
        </p:txBody>
      </p:sp>
      <p:pic>
        <p:nvPicPr>
          <p:cNvPr id="5" name="图片 4" descr="DFDC5DF08095774D8C06A8B9334B17DE"/>
          <p:cNvPicPr>
            <a:picLocks noChangeAspect="1"/>
          </p:cNvPicPr>
          <p:nvPr/>
        </p:nvPicPr>
        <p:blipFill>
          <a:blip r:embed="rId4"/>
          <a:stretch>
            <a:fillRect/>
          </a:stretch>
        </p:blipFill>
        <p:spPr>
          <a:xfrm>
            <a:off x="751840" y="807085"/>
            <a:ext cx="3369310" cy="5773420"/>
          </a:xfrm>
          <a:prstGeom prst="rect">
            <a:avLst/>
          </a:prstGeom>
        </p:spPr>
      </p:pic>
      <p:sp>
        <p:nvSpPr>
          <p:cNvPr id="7" name="矩形 6"/>
          <p:cNvSpPr/>
          <p:nvPr/>
        </p:nvSpPr>
        <p:spPr>
          <a:xfrm>
            <a:off x="766445" y="1701165"/>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7705725" y="807085"/>
            <a:ext cx="49593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4745355" y="807085"/>
            <a:ext cx="3456305" cy="58889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签到</a:t>
            </a:r>
          </a:p>
        </p:txBody>
      </p:sp>
      <p:pic>
        <p:nvPicPr>
          <p:cNvPr id="2" name="图片 1"/>
          <p:cNvPicPr>
            <a:picLocks noChangeAspect="1"/>
          </p:cNvPicPr>
          <p:nvPr/>
        </p:nvPicPr>
        <p:blipFill>
          <a:blip r:embed="rId4"/>
          <a:stretch>
            <a:fillRect/>
          </a:stretch>
        </p:blipFill>
        <p:spPr>
          <a:xfrm>
            <a:off x="681355" y="807085"/>
            <a:ext cx="3439795" cy="5888990"/>
          </a:xfrm>
          <a:prstGeom prst="rect">
            <a:avLst/>
          </a:prstGeom>
        </p:spPr>
      </p:pic>
      <p:sp>
        <p:nvSpPr>
          <p:cNvPr id="6" name="矩形 5"/>
          <p:cNvSpPr/>
          <p:nvPr/>
        </p:nvSpPr>
        <p:spPr>
          <a:xfrm>
            <a:off x="5863590" y="2202815"/>
            <a:ext cx="1313815" cy="1345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523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如果课程签到占考核权重，您可以点击【任务】模块查看您老师是否有发布【签到】，如果有，请及时点击进入进行签到</a:t>
            </a:r>
            <a:r>
              <a:rPr lang="zh-CN" altLang="en-US" sz="1800" dirty="0">
                <a:solidFill>
                  <a:schemeClr val="bg1"/>
                </a:solidFill>
                <a:latin typeface="微软雅黑" panose="020B0503020204020204" pitchFamily="34" charset="-122"/>
                <a:ea typeface="微软雅黑" panose="020B0503020204020204" pitchFamily="34" charset="-122"/>
              </a:rPr>
              <a:t>。如果没有，请耐心等待老师发布或者及时查看老师通知。</a:t>
            </a:r>
          </a:p>
        </p:txBody>
      </p:sp>
      <p:sp>
        <p:nvSpPr>
          <p:cNvPr id="7" name="矩形 6"/>
          <p:cNvSpPr/>
          <p:nvPr/>
        </p:nvSpPr>
        <p:spPr>
          <a:xfrm>
            <a:off x="681355" y="2319020"/>
            <a:ext cx="3439795" cy="626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4775200" y="807085"/>
            <a:ext cx="3421380" cy="590677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p>
        </p:txBody>
      </p:sp>
      <p:pic>
        <p:nvPicPr>
          <p:cNvPr id="2" name="图片 1"/>
          <p:cNvPicPr>
            <a:picLocks noChangeAspect="1"/>
          </p:cNvPicPr>
          <p:nvPr/>
        </p:nvPicPr>
        <p:blipFill>
          <a:blip r:embed="rId5"/>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16610" y="25482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p>
        </p:txBody>
      </p:sp>
      <p:pic>
        <p:nvPicPr>
          <p:cNvPr id="5" name="图片 4" descr="394BC7A753D304AE90F0B16DC1193412"/>
          <p:cNvPicPr>
            <a:picLocks noChangeAspect="1"/>
          </p:cNvPicPr>
          <p:nvPr/>
        </p:nvPicPr>
        <p:blipFill>
          <a:blip r:embed="rId4"/>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5"/>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6"/>
          <a:stretch>
            <a:fillRect/>
          </a:stretch>
        </p:blipFill>
        <p:spPr>
          <a:xfrm>
            <a:off x="8731250" y="768350"/>
            <a:ext cx="2773680" cy="4767580"/>
          </a:xfrm>
          <a:prstGeom prst="rect">
            <a:avLst/>
          </a:prstGeom>
        </p:spPr>
      </p:pic>
    </p:spTree>
    <p:custDataLst>
      <p:tags r:id="rId1"/>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4"/>
          <a:stretch>
            <a:fillRect/>
          </a:stretch>
        </p:blipFill>
        <p:spPr>
          <a:xfrm>
            <a:off x="780415" y="755650"/>
            <a:ext cx="2790825" cy="4770755"/>
          </a:xfrm>
          <a:prstGeom prst="rect">
            <a:avLst/>
          </a:prstGeom>
        </p:spPr>
      </p:pic>
      <p:pic>
        <p:nvPicPr>
          <p:cNvPr id="7" name="图片 6"/>
          <p:cNvPicPr>
            <a:picLocks noChangeAspect="1"/>
          </p:cNvPicPr>
          <p:nvPr/>
        </p:nvPicPr>
        <p:blipFill>
          <a:blip r:embed="rId5"/>
          <a:stretch>
            <a:fillRect/>
          </a:stretch>
        </p:blipFill>
        <p:spPr>
          <a:xfrm>
            <a:off x="4838065" y="755650"/>
            <a:ext cx="2767965" cy="47713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p>
        </p:txBody>
      </p:sp>
      <p:sp>
        <p:nvSpPr>
          <p:cNvPr id="6" name="矩形 5"/>
          <p:cNvSpPr/>
          <p:nvPr/>
        </p:nvSpPr>
        <p:spPr>
          <a:xfrm>
            <a:off x="4838065" y="3042285"/>
            <a:ext cx="2767965" cy="54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479425" y="5694045"/>
            <a:ext cx="11313160" cy="10058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778500"/>
            <a:ext cx="112414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【笔记】-【笔记本】-【学习笔记】里可以查看您已经保存的笔记。</a:t>
            </a: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【学习笔记】默认是私有的，如果您需要修改该笔记文件夹权限，点击文件夹进入，右上角的三横线展开，点击【共享范围】进行修改。</a:t>
            </a:r>
          </a:p>
        </p:txBody>
      </p:sp>
      <p:sp>
        <p:nvSpPr>
          <p:cNvPr id="8" name="矩形 7"/>
          <p:cNvSpPr/>
          <p:nvPr/>
        </p:nvSpPr>
        <p:spPr>
          <a:xfrm>
            <a:off x="2202180" y="5078730"/>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6"/>
          <a:stretch>
            <a:fillRect/>
          </a:stretch>
        </p:blipFill>
        <p:spPr>
          <a:xfrm>
            <a:off x="8716645" y="763270"/>
            <a:ext cx="2778760" cy="4810760"/>
          </a:xfrm>
          <a:prstGeom prst="rect">
            <a:avLst/>
          </a:prstGeom>
        </p:spPr>
      </p:pic>
      <p:sp>
        <p:nvSpPr>
          <p:cNvPr id="10" name="矩形 9"/>
          <p:cNvSpPr/>
          <p:nvPr/>
        </p:nvSpPr>
        <p:spPr>
          <a:xfrm>
            <a:off x="10589260" y="1144905"/>
            <a:ext cx="806450" cy="371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4736465" y="768350"/>
            <a:ext cx="3459480" cy="594487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答疑</a:t>
            </a:r>
          </a:p>
        </p:txBody>
      </p:sp>
      <p:sp>
        <p:nvSpPr>
          <p:cNvPr id="6" name="矩形 5"/>
          <p:cNvSpPr/>
          <p:nvPr/>
        </p:nvSpPr>
        <p:spPr>
          <a:xfrm>
            <a:off x="4775200" y="1815465"/>
            <a:ext cx="341820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5"/>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24230" y="21164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3"/>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8" name="Rectangle 16      (向天歌演示原创作品：www.TopPPT.cn)"/>
          <p:cNvSpPr/>
          <p:nvPr/>
        </p:nvSpPr>
        <p:spPr>
          <a:xfrm>
            <a:off x="2717800" y="2995930"/>
            <a:ext cx="7332980" cy="224409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163570"/>
            <a:ext cx="65646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在尔雅平台学生自主选课，选课开始后，学生登录超星尔雅平台，在规定选课时间段内进行选课，选课后当时进入空间就有课程显示。如果错过选课，请关注学校通知，课程是否有补选机会。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68783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70619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2</a:t>
            </a:r>
          </a:p>
        </p:txBody>
      </p:sp>
      <p:sp>
        <p:nvSpPr>
          <p:cNvPr id="5136" name="TextBox 21      (向天歌演示原创作品：www.TopPPT.cn)"/>
          <p:cNvSpPr txBox="1">
            <a:spLocks noChangeArrowheads="1"/>
          </p:cNvSpPr>
          <p:nvPr/>
        </p:nvSpPr>
        <p:spPr bwMode="auto">
          <a:xfrm>
            <a:off x="5618480" y="1871980"/>
            <a:ext cx="16579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自主选课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2" name="文本框 1"/>
          <p:cNvSpPr txBox="1"/>
          <p:nvPr/>
        </p:nvSpPr>
        <p:spPr>
          <a:xfrm>
            <a:off x="1261745" y="1483360"/>
            <a:ext cx="7780020" cy="706755"/>
          </a:xfrm>
          <a:prstGeom prst="rect">
            <a:avLst/>
          </a:prstGeom>
          <a:noFill/>
        </p:spPr>
        <p:txBody>
          <a:bodyPr wrap="square" rtlCol="0">
            <a:spAutoFit/>
          </a:bodyPr>
          <a:lstStyle/>
          <a:p>
            <a:r>
              <a:rPr lang="zh-CN" altLang="zh-CN" sz="4000"/>
              <a:t>超星尔雅课程学习有两种方式：</a:t>
            </a:r>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4800" dirty="0" smtClean="0">
                <a:solidFill>
                  <a:prstClr val="white"/>
                </a:solidFill>
                <a:latin typeface="宋体" panose="02010600030101010101" pitchFamily="2" charset="-122"/>
                <a:ea typeface="宋体" panose="02010600030101010101" pitchFamily="2" charset="-122"/>
              </a:rPr>
              <a:t>移动端</a:t>
            </a:r>
            <a:r>
              <a:rPr lang="zh-CN" altLang="en-US" sz="4800" dirty="0">
                <a:solidFill>
                  <a:prstClr val="white"/>
                </a:solidFill>
                <a:latin typeface="宋体" panose="02010600030101010101" pitchFamily="2" charset="-122"/>
                <a:ea typeface="宋体" panose="02010600030101010101" pitchFamily="2" charset="-122"/>
              </a:rPr>
              <a:t>学习</a:t>
            </a: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3"/>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4"/>
          <a:stretch>
            <a:fillRect/>
          </a:stretch>
        </p:blipFill>
        <p:spPr>
          <a:xfrm>
            <a:off x="7879715" y="828675"/>
            <a:ext cx="2355215" cy="4047490"/>
          </a:xfrm>
          <a:prstGeom prst="rect">
            <a:avLst/>
          </a:prstGeom>
        </p:spPr>
      </p:pic>
      <p:pic>
        <p:nvPicPr>
          <p:cNvPr id="8" name="图片 7"/>
          <p:cNvPicPr>
            <a:picLocks noChangeAspect="1"/>
          </p:cNvPicPr>
          <p:nvPr/>
        </p:nvPicPr>
        <p:blipFill>
          <a:blip r:embed="rId5"/>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lstStyle/>
          <a:p>
            <a:r>
              <a:rPr lang="zh-CN" altLang="en-US" sz="3200">
                <a:solidFill>
                  <a:srgbClr val="FF0000"/>
                </a:solidFill>
              </a:rPr>
              <a:t>①</a:t>
            </a:r>
          </a:p>
        </p:txBody>
      </p:sp>
      <p:sp>
        <p:nvSpPr>
          <p:cNvPr id="11" name="文本框 10"/>
          <p:cNvSpPr txBox="1"/>
          <p:nvPr/>
        </p:nvSpPr>
        <p:spPr>
          <a:xfrm>
            <a:off x="4209415" y="859155"/>
            <a:ext cx="551815" cy="583565"/>
          </a:xfrm>
          <a:prstGeom prst="rect">
            <a:avLst/>
          </a:prstGeom>
          <a:noFill/>
        </p:spPr>
        <p:txBody>
          <a:bodyPr wrap="square" rtlCol="0">
            <a:spAutoFit/>
          </a:bodyPr>
          <a:lstStyle/>
          <a:p>
            <a:r>
              <a:rPr lang="zh-CN" altLang="en-US" sz="3200">
                <a:solidFill>
                  <a:srgbClr val="FF0000"/>
                </a:solidFill>
              </a:rPr>
              <a:t>②</a:t>
            </a:r>
          </a:p>
        </p:txBody>
      </p:sp>
      <p:sp>
        <p:nvSpPr>
          <p:cNvPr id="12" name="文本框 11"/>
          <p:cNvSpPr txBox="1"/>
          <p:nvPr/>
        </p:nvSpPr>
        <p:spPr>
          <a:xfrm>
            <a:off x="7327900" y="859155"/>
            <a:ext cx="551815" cy="583565"/>
          </a:xfrm>
          <a:prstGeom prst="rect">
            <a:avLst/>
          </a:prstGeom>
          <a:noFill/>
        </p:spPr>
        <p:txBody>
          <a:bodyPr wrap="square" rtlCol="0">
            <a:spAutoFit/>
          </a:bodyPr>
          <a:lstStyle/>
          <a:p>
            <a:r>
              <a:rPr lang="zh-CN" altLang="en-US" sz="3200">
                <a:solidFill>
                  <a:srgbClr val="FF0000"/>
                </a:solidFill>
              </a:rPr>
              <a:t>③</a:t>
            </a:r>
          </a:p>
        </p:txBody>
      </p:sp>
    </p:spTree>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6.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7.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3072</Words>
  <Application>Microsoft Office PowerPoint</Application>
  <PresentationFormat>自定义</PresentationFormat>
  <Paragraphs>210</Paragraphs>
  <Slides>38</Slides>
  <Notes>38</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邓晓华</cp:lastModifiedBy>
  <cp:revision>265</cp:revision>
  <dcterms:created xsi:type="dcterms:W3CDTF">2013-10-08T09:05:00Z</dcterms:created>
  <dcterms:modified xsi:type="dcterms:W3CDTF">2020-10-19T00:36:19Z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2052-10.1.0.7698</vt:lpwstr>
  </property>
</Properties>
</file>