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8" r:id="rId4"/>
    <p:sldId id="282" r:id="rId5"/>
    <p:sldId id="283" r:id="rId6"/>
    <p:sldId id="358" r:id="rId7"/>
    <p:sldId id="357" r:id="rId8"/>
    <p:sldId id="285" r:id="rId9"/>
    <p:sldId id="288" r:id="rId10"/>
    <p:sldId id="289" r:id="rId11"/>
    <p:sldId id="359" r:id="rId12"/>
    <p:sldId id="284" r:id="rId13"/>
    <p:sldId id="291" r:id="rId14"/>
    <p:sldId id="290" r:id="rId15"/>
    <p:sldId id="292" r:id="rId16"/>
    <p:sldId id="338" r:id="rId17"/>
    <p:sldId id="339" r:id="rId18"/>
    <p:sldId id="295" r:id="rId19"/>
    <p:sldId id="296" r:id="rId20"/>
    <p:sldId id="297" r:id="rId21"/>
    <p:sldId id="298" r:id="rId22"/>
    <p:sldId id="299" r:id="rId23"/>
    <p:sldId id="302" r:id="rId24"/>
    <p:sldId id="328" r:id="rId25"/>
    <p:sldId id="329" r:id="rId26"/>
    <p:sldId id="330" r:id="rId27"/>
    <p:sldId id="331" r:id="rId28"/>
    <p:sldId id="332" r:id="rId29"/>
    <p:sldId id="303" r:id="rId30"/>
    <p:sldId id="265" r:id="rId31"/>
    <p:sldId id="279" r:id="rId32"/>
    <p:sldId id="280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B19F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14" y="240"/>
      </p:cViewPr>
      <p:guideLst>
        <p:guide orient="horz" pos="2128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6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0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  <a:t>2023-8-29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1.xml"/><Relationship Id="rId7" Type="http://schemas.openxmlformats.org/officeDocument/2006/relationships/image" Target="../media/image31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35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8.xml"/><Relationship Id="rId7" Type="http://schemas.openxmlformats.org/officeDocument/2006/relationships/image" Target="../media/image1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.xml"/><Relationship Id="rId10" Type="http://schemas.openxmlformats.org/officeDocument/2006/relationships/image" Target="../media/image38.png"/><Relationship Id="rId4" Type="http://schemas.openxmlformats.org/officeDocument/2006/relationships/tags" Target="../tags/tag49.xml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3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41.png"/><Relationship Id="rId5" Type="http://schemas.openxmlformats.org/officeDocument/2006/relationships/tags" Target="../tags/tag55.xml"/><Relationship Id="rId10" Type="http://schemas.openxmlformats.org/officeDocument/2006/relationships/image" Target="../media/image40.png"/><Relationship Id="rId4" Type="http://schemas.openxmlformats.org/officeDocument/2006/relationships/tags" Target="../tags/tag54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4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62.xml"/><Relationship Id="rId7" Type="http://schemas.openxmlformats.org/officeDocument/2006/relationships/image" Target="../media/image1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8.png"/><Relationship Id="rId5" Type="http://schemas.openxmlformats.org/officeDocument/2006/relationships/tags" Target="../tags/tag64.xml"/><Relationship Id="rId10" Type="http://schemas.openxmlformats.org/officeDocument/2006/relationships/image" Target="../media/image47.png"/><Relationship Id="rId4" Type="http://schemas.openxmlformats.org/officeDocument/2006/relationships/tags" Target="../tags/tag63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50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49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51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3.xml"/><Relationship Id="rId7" Type="http://schemas.openxmlformats.org/officeDocument/2006/relationships/image" Target="../media/image5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4.xml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55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9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68.png"/><Relationship Id="rId5" Type="http://schemas.openxmlformats.org/officeDocument/2006/relationships/hyperlink" Target="http://www.zhihuishu.com/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5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.png"/><Relationship Id="rId5" Type="http://schemas.openxmlformats.org/officeDocument/2006/relationships/tags" Target="../tags/tag6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7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74.png"/><Relationship Id="rId5" Type="http://schemas.openxmlformats.org/officeDocument/2006/relationships/tags" Target="../tags/tag91.xml"/><Relationship Id="rId10" Type="http://schemas.openxmlformats.org/officeDocument/2006/relationships/image" Target="../media/image73.png"/><Relationship Id="rId4" Type="http://schemas.openxmlformats.org/officeDocument/2006/relationships/tags" Target="../tags/tag90.xml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0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tags" Target="../tags/tag13.xml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tags" Target="../tags/tag15.xml"/><Relationship Id="rId10" Type="http://schemas.openxmlformats.org/officeDocument/2006/relationships/image" Target="../media/image14.png"/><Relationship Id="rId4" Type="http://schemas.openxmlformats.org/officeDocument/2006/relationships/tags" Target="../tags/tag1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20.jpe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19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8.jpeg"/><Relationship Id="rId5" Type="http://schemas.openxmlformats.org/officeDocument/2006/relationships/tags" Target="../tags/tag20.xml"/><Relationship Id="rId1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tags" Target="../tags/tag26.xml"/><Relationship Id="rId7" Type="http://schemas.openxmlformats.org/officeDocument/2006/relationships/image" Target="../media/image1.png"/><Relationship Id="rId12" Type="http://schemas.openxmlformats.org/officeDocument/2006/relationships/image" Target="../media/image15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28.xml"/><Relationship Id="rId10" Type="http://schemas.openxmlformats.org/officeDocument/2006/relationships/image" Target="../media/image13.png"/><Relationship Id="rId4" Type="http://schemas.openxmlformats.org/officeDocument/2006/relationships/tags" Target="../tags/tag27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6.png"/><Relationship Id="rId5" Type="http://schemas.openxmlformats.org/officeDocument/2006/relationships/tags" Target="../tags/tag33.xml"/><Relationship Id="rId10" Type="http://schemas.openxmlformats.org/officeDocument/2006/relationships/image" Target="../media/image25.png"/><Relationship Id="rId4" Type="http://schemas.openxmlformats.org/officeDocument/2006/relationships/tags" Target="../tags/tag32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7.xml"/><Relationship Id="rId7" Type="http://schemas.openxmlformats.org/officeDocument/2006/relationships/image" Target="../media/image2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1567542"/>
            <a:ext cx="12186839" cy="29983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35" y="171805"/>
            <a:ext cx="2873569" cy="17128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9310" y="2487795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45240" y="3257236"/>
            <a:ext cx="468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510346" y="5438408"/>
            <a:ext cx="256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课程服务中心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84" y="4848721"/>
            <a:ext cx="2171440" cy="1737152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9365624" y="5412266"/>
            <a:ext cx="0" cy="61006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8" b="8515"/>
          <a:stretch>
            <a:fillRect/>
          </a:stretch>
        </p:blipFill>
        <p:spPr>
          <a:xfrm>
            <a:off x="497224" y="2077340"/>
            <a:ext cx="4350791" cy="2598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4" grpId="0" animBg="1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9930" y="159067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976312" y="2911449"/>
            <a:ext cx="5335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</a:p>
          <a:p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共享课！共享课！共享课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！</a:t>
            </a:r>
            <a:r>
              <a:rPr lang="zh-CN" altLang="zh-CN" sz="2000" dirty="0"/>
              <a:t>（</a:t>
            </a:r>
            <a:r>
              <a:rPr lang="zh-CN" altLang="zh-CN" sz="2000" b="1" dirty="0"/>
              <a:t>同学们一定要确保自己选的</a:t>
            </a:r>
            <a:r>
              <a:rPr lang="zh-CN" altLang="zh-CN" sz="2000" b="1" dirty="0" smtClean="0"/>
              <a:t>课程</a:t>
            </a:r>
            <a:r>
              <a:rPr lang="zh-CN" altLang="en-US" sz="2000" b="1" dirty="0" smtClean="0"/>
              <a:t>角标</a:t>
            </a:r>
            <a:r>
              <a:rPr lang="zh-CN" altLang="zh-CN" sz="2000" b="1" dirty="0" smtClean="0"/>
              <a:t>上</a:t>
            </a:r>
            <a:r>
              <a:rPr lang="zh-CN" altLang="en-US" sz="2000" b="1" dirty="0" smtClean="0"/>
              <a:t>注</a:t>
            </a:r>
            <a:r>
              <a:rPr lang="zh-CN" altLang="zh-CN" sz="2000" b="1" dirty="0" smtClean="0"/>
              <a:t>明</a:t>
            </a:r>
            <a:r>
              <a:rPr lang="zh-CN" altLang="zh-CN" sz="2000" b="1" dirty="0"/>
              <a:t>是</a:t>
            </a:r>
            <a:r>
              <a:rPr lang="zh-CN" altLang="zh-CN" sz="2000" b="1" dirty="0" smtClean="0"/>
              <a:t>“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共享</a:t>
            </a:r>
            <a:r>
              <a:rPr lang="zh-CN" altLang="zh-CN" sz="2000" b="1" dirty="0" smtClean="0">
                <a:solidFill>
                  <a:srgbClr val="FF0000"/>
                </a:solidFill>
              </a:rPr>
              <a:t>课</a:t>
            </a:r>
            <a:r>
              <a:rPr lang="zh-CN" altLang="zh-CN" sz="2000" b="1" dirty="0" smtClean="0"/>
              <a:t>”</a:t>
            </a:r>
            <a:r>
              <a:rPr lang="zh-CN" altLang="zh-CN" sz="2000" b="1" dirty="0"/>
              <a:t>，“兴趣课”和“公开课”均不记录学分</a:t>
            </a:r>
            <a:r>
              <a:rPr lang="zh-CN" altLang="zh-CN" sz="2000" dirty="0"/>
              <a:t>！！！）</a:t>
            </a:r>
          </a:p>
          <a:p>
            <a:pPr indent="0" fontAlgn="auto">
              <a:lnSpc>
                <a:spcPct val="100000"/>
              </a:lnSpc>
            </a:pP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3775" y="1407795"/>
            <a:ext cx="2457450" cy="46672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23085" y="3139440"/>
            <a:ext cx="3763645" cy="1529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851015" y="1995805"/>
            <a:ext cx="4630420" cy="344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入口，可查看该门课的当前成绩、学习时间、考试时间、成绩规则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以及当前获得的参考分数；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C:\Users\13642\Desktop\微信图片_20210309090300.png微信图片_2021030909030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 descr="微信图片_202103052203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2615" y="1898650"/>
            <a:ext cx="1988185" cy="36398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808220" y="1454785"/>
            <a:ext cx="677100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（1）本人所有的提问与回答总数中，有效提问与有效回答的数量及占比越大，得分越高，无效互动会降低有效互动占比，从而影响最终得分。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（2）高质量的提问与回答会获得附加分，如：获得一定数量的评论、围观、点赞；或获得老师点赞、回答等。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（3）互动分在整个学期内都会有所浮动，如被系统审核为“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”之后，相应的问答数量、附加项也会发生变化，则分数也会随之产生变化。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（4）互动分在学习时间截止后固化，最终互动得分将于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更新。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（5）2023年9月1日起，我们将加大对“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”刷帖行为的处罚力度，一经发现将做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处理（自动解禁时间为2024年2月28日23:59）。温馨提示：如果本学期您有多门课程学习，其中有一门（或多门）课程存在非法刷帖，被禁言后则本学期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都无法参与互动问答。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下方文字处了解。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78075" y="1454785"/>
            <a:ext cx="2308860" cy="24511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137150" y="1455420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回复历史学期的提问（2023年秋冬学期的问答建议回复2023年8月15日之后的）；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被AI智能审核屏蔽的、审核专员删除的、老师删除的提问和回答。请同学们务必发布有效的、高质量的提问与回答，才能获得高分；无论是过少参与互动，还是光靠刷帖数量，都可能会降低评分。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7525" y="1662430"/>
            <a:ext cx="2164080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81605" y="1662430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前方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完毕，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切换至下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一小节进行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2925" y="169481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30525" y="1694180"/>
            <a:ext cx="2313305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6110" y="145478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273353" y="1305975"/>
            <a:ext cx="6096000" cy="51716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例如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考试的截止时间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12月</a:t>
            </a:r>
            <a:r>
              <a:rPr lang="en-US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23: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59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在12月</a:t>
            </a:r>
            <a:r>
              <a:rPr lang="en-US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23:30打开试卷，答题时间也不会超过考试的截止时间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12月</a:t>
            </a:r>
            <a:r>
              <a:rPr lang="en-US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23: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59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94965" y="1600835"/>
            <a:ext cx="2378075" cy="43618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3080" y="1600200"/>
            <a:ext cx="2381250" cy="4362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6178196" y="2954323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C485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2"/>
          <p:cNvSpPr txBox="1">
            <a:spLocks noChangeArrowheads="1"/>
          </p:cNvSpPr>
          <p:nvPr/>
        </p:nvSpPr>
        <p:spPr bwMode="auto">
          <a:xfrm flipH="1">
            <a:off x="6342541" y="3687097"/>
            <a:ext cx="27748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3C4856"/>
                </a:solidFill>
                <a:latin typeface="+mj-ea"/>
                <a:ea typeface="+mj-ea"/>
              </a:rPr>
              <a:t>用手机随时学习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117" y="1889202"/>
            <a:ext cx="2924810" cy="34944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642485" y="1817370"/>
            <a:ext cx="5944235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章测试允许查看自己答题情况，查看过后则不再允许申请重做。</a:t>
            </a: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63416" y="1925828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选课。建议使用谷歌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86650" y="1475740"/>
            <a:ext cx="2566035" cy="4429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注册认证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4037" y="1297792"/>
            <a:ext cx="8653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登录智慧树网站，在首页右上角                 按提示要求进行注册认证；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04" y="1297958"/>
            <a:ext cx="1272650" cy="7620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665" y="2089785"/>
            <a:ext cx="4623435" cy="3956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100" y="1789430"/>
            <a:ext cx="3855720" cy="42576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1040" y="1789430"/>
            <a:ext cx="2460625" cy="42468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795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3865" y="1297940"/>
            <a:ext cx="1119695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注册认证成功后，选择右上角的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我的学堂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，在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栏位选择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进入选课界面后选择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跨校共享课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60" y="4345940"/>
            <a:ext cx="6628130" cy="19278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22475" y="2189480"/>
            <a:ext cx="7858125" cy="21564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795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9285" y="1560830"/>
            <a:ext cx="10518140" cy="14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在本校选课页面中可查看本校共引进多少门课程、选课及退课起止时间，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按需求选课即</a:t>
            </a: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可（</a:t>
            </a:r>
            <a:r>
              <a:rPr lang="zh-CN" altLang="zh-CN" sz="2000" dirty="0" smtClean="0"/>
              <a:t>注意</a:t>
            </a:r>
            <a:r>
              <a:rPr lang="zh-CN" altLang="zh-CN" sz="2000" dirty="0"/>
              <a:t>：</a:t>
            </a:r>
            <a:r>
              <a:rPr lang="zh-CN" altLang="zh-CN" sz="2000" dirty="0">
                <a:solidFill>
                  <a:srgbClr val="FF0000"/>
                </a:solidFill>
              </a:rPr>
              <a:t>请</a:t>
            </a:r>
            <a:r>
              <a:rPr lang="zh-CN" altLang="zh-CN" sz="2000" dirty="0" smtClean="0">
                <a:solidFill>
                  <a:srgbClr val="FF0000"/>
                </a:solidFill>
              </a:rPr>
              <a:t>选择</a:t>
            </a:r>
            <a:r>
              <a:rPr lang="zh-CN" altLang="en-US" sz="2000" dirty="0" smtClean="0">
                <a:solidFill>
                  <a:srgbClr val="FF0000"/>
                </a:solidFill>
              </a:rPr>
              <a:t>本科生院</a:t>
            </a:r>
            <a:r>
              <a:rPr lang="zh-CN" altLang="zh-CN" sz="2000" dirty="0" smtClean="0">
                <a:solidFill>
                  <a:srgbClr val="FF0000"/>
                </a:solidFill>
              </a:rPr>
              <a:t>通知</a:t>
            </a:r>
            <a:r>
              <a:rPr lang="zh-CN" altLang="zh-CN" sz="2000" dirty="0">
                <a:solidFill>
                  <a:srgbClr val="FF0000"/>
                </a:solidFill>
              </a:rPr>
              <a:t>所说的课程，别的课程均不可以自由选课！！！</a:t>
            </a:r>
            <a:r>
              <a:rPr lang="zh-CN" altLang="zh-CN" sz="2000" dirty="0"/>
              <a:t>）</a:t>
            </a:r>
          </a:p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20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6123305" y="2628819"/>
            <a:ext cx="5170170" cy="3408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3255" y="2636406"/>
            <a:ext cx="5466080" cy="34086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0795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32205" y="1454785"/>
            <a:ext cx="848233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选择好课程后，进行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【确认】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按钮完成选课；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1206500" y="2107565"/>
            <a:ext cx="4799330" cy="34658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6068695" y="2108200"/>
            <a:ext cx="5342255" cy="34651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96620" y="1454785"/>
            <a:ext cx="1016254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请在学校规定的退课时间段内登录智慧树官网（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5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），进入学生端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后，点击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【课程退课】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按钮进行操作；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4725" y="5790565"/>
            <a:ext cx="39846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注意：知到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不支持退课操作</a:t>
            </a:r>
            <a:r>
              <a:rPr lang="zh-CN" altLang="en-US" b="1">
                <a:solidFill>
                  <a:srgbClr val="FF0000"/>
                </a:solidFill>
              </a:rPr>
              <a:t>。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00365" y="2011045"/>
            <a:ext cx="3336290" cy="38842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95375" y="2432685"/>
            <a:ext cx="6832600" cy="311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635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6360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620218" y="2293418"/>
            <a:ext cx="2826693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学习方式：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，登录后，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【共享学分课】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中，在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【进行中】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即可看到已选好的课程，点击课程图片或课程名称即可开始学习。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4845" y="1798955"/>
            <a:ext cx="7820660" cy="3542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083008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1" y="1827328"/>
            <a:ext cx="7056478" cy="39091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24585" y="1619250"/>
            <a:ext cx="9942830" cy="4650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529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6365" y="1378585"/>
            <a:ext cx="95129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【立即注册】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。输入手机号、验证码及学生自行设置的密码完成注册后，点击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【下一步】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立即进行信息认证。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822065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93740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00580" y="2521585"/>
            <a:ext cx="201549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47820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19495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011795" y="2522220"/>
            <a:ext cx="1939290" cy="3434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</a:p>
        </p:txBody>
      </p:sp>
      <p:sp>
        <p:nvSpPr>
          <p:cNvPr id="9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端均可）。平台使用操作说明请点击图中蓝框所示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3500" y="2994660"/>
            <a:ext cx="2821305" cy="27749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884805" y="2994660"/>
            <a:ext cx="4224655" cy="2772410"/>
          </a:xfrm>
          <a:prstGeom prst="rect">
            <a:avLst/>
          </a:prstGeom>
        </p:spPr>
      </p:pic>
      <p:cxnSp>
        <p:nvCxnSpPr>
          <p:cNvPr id="19" name="Straight Connector 54"/>
          <p:cNvCxnSpPr/>
          <p:nvPr>
            <p:custDataLst>
              <p:tags r:id="rId7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345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423670" y="1454785"/>
            <a:ext cx="93338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选择所属学校，填写院系、专业、学号、姓名及入学年份即可完成信息认证。温馨提示：请认真填写所有信息，如果信息不准确，将无法正常学习共享课。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65730" y="2662555"/>
            <a:ext cx="234696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12690" y="2663190"/>
            <a:ext cx="216662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79310" y="2663190"/>
            <a:ext cx="2347595" cy="35496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6250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012825" y="1370330"/>
            <a:ext cx="939736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认证完成后会立即跳转选课页面进行选课。在本校选课页面中可查看本校共引进多少门课程、选课及退课起止时间。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界面开始学习。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1995" y="2479040"/>
            <a:ext cx="2004060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81300" y="247904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804410" y="247967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73875" y="247967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924925" y="2478405"/>
            <a:ext cx="2218055" cy="37045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36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老生选课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【忘记手机号】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更换手机号（前提是新手机号未曾注册过）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622745" y="2836426"/>
            <a:ext cx="5426584" cy="3413145"/>
            <a:chOff x="4515347" y="2604475"/>
            <a:chExt cx="5426584" cy="3511631"/>
          </a:xfrm>
        </p:grpSpPr>
        <p:grpSp>
          <p:nvGrpSpPr>
            <p:cNvPr id="3" name="组合 2"/>
            <p:cNvGrpSpPr/>
            <p:nvPr/>
          </p:nvGrpSpPr>
          <p:grpSpPr>
            <a:xfrm>
              <a:off x="5320389" y="2986303"/>
              <a:ext cx="3340662" cy="1339215"/>
              <a:chOff x="5270565" y="3002372"/>
              <a:chExt cx="3340662" cy="1339215"/>
            </a:xfrm>
          </p:grpSpPr>
          <p:sp>
            <p:nvSpPr>
              <p:cNvPr id="37" name="矩形 36"/>
              <p:cNvSpPr/>
              <p:nvPr>
                <p:custDataLst>
                  <p:tags r:id="rId7"/>
                </p:custDataLst>
              </p:nvPr>
            </p:nvSpPr>
            <p:spPr>
              <a:xfrm>
                <a:off x="5270565" y="4086317"/>
                <a:ext cx="402590" cy="25527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6802995" y="3002372"/>
                <a:ext cx="1808232" cy="35242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3" name="imagerId1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347" y="2605826"/>
              <a:ext cx="1800861" cy="35102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imagerId13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123" y="2605825"/>
              <a:ext cx="1800000" cy="35070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imagerId14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693" y="2604475"/>
              <a:ext cx="1850238" cy="35083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图片 5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765425" y="2840990"/>
            <a:ext cx="1817370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05205" y="2834640"/>
            <a:ext cx="172021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98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老生选课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21055" y="1454785"/>
            <a:ext cx="100723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【我的】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入口，进入选课页面。在本校选课页面中可查看本校共引进多少门课程、选课及退课起止时间。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界面开始学习。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0420" y="2536825"/>
            <a:ext cx="2105025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86405" y="2536190"/>
            <a:ext cx="2132330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173980" y="253619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197090" y="253682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66555" y="253682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若需要修改自己的认证信息，可在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【我的】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模块点击头像进入到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</a:p>
        </p:txBody>
      </p:sp>
      <p:pic>
        <p:nvPicPr>
          <p:cNvPr id="3" name="imagerId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685" y="2481580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792220" y="2477770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图片 7" descr="58e442610c95e9edf4b304cf23d1cc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913755" y="2487930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70990" y="2477135"/>
            <a:ext cx="2149475" cy="3660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26130" y="2134235"/>
            <a:ext cx="457835" cy="36937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8680450" y="285623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【学习通知】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【学习】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模块右下方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【消息中心】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入口在学堂首页右侧工具栏内。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83965" y="298196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96290" y="1591310"/>
            <a:ext cx="238125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Q5YTlhNTIzOGI0MDBjZmQxNzViMTZhODk2YWI3MmYifQ=="/>
  <p:tag name="KSO_WPP_MARK_KEY" val="0ee8bf58-e581-4ba7-a9d1-15e36fc09e7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CCE8C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纸张">
      <a:dk1>
        <a:sysClr val="windowText" lastClr="000000"/>
      </a:dk1>
      <a:lt1>
        <a:sysClr val="window" lastClr="CCE8C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2583</Words>
  <Application>Microsoft Office PowerPoint</Application>
  <PresentationFormat>宽屏</PresentationFormat>
  <Paragraphs>117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等线</vt:lpstr>
      <vt:lpstr>等线 Light</vt:lpstr>
      <vt:lpstr>宋体</vt:lpstr>
      <vt:lpstr>微软雅黑</vt:lpstr>
      <vt:lpstr>印品黑体</vt:lpstr>
      <vt:lpstr>Arial</vt:lpstr>
      <vt:lpstr>Calibri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朱良成</cp:lastModifiedBy>
  <cp:revision>274</cp:revision>
  <dcterms:created xsi:type="dcterms:W3CDTF">2022-01-17T01:36:00Z</dcterms:created>
  <dcterms:modified xsi:type="dcterms:W3CDTF">2023-08-29T02:47:04Z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B1283A3DD17F47A9AA95009722AFC411</vt:lpwstr>
  </property>
</Properties>
</file>